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503_46BD88B8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26"/>
  </p:notesMasterIdLst>
  <p:sldIdLst>
    <p:sldId id="275" r:id="rId6"/>
    <p:sldId id="285" r:id="rId7"/>
    <p:sldId id="1305" r:id="rId8"/>
    <p:sldId id="1307" r:id="rId9"/>
    <p:sldId id="1283" r:id="rId10"/>
    <p:sldId id="1302" r:id="rId11"/>
    <p:sldId id="1308" r:id="rId12"/>
    <p:sldId id="1310" r:id="rId13"/>
    <p:sldId id="293" r:id="rId14"/>
    <p:sldId id="303" r:id="rId15"/>
    <p:sldId id="1241" r:id="rId16"/>
    <p:sldId id="267" r:id="rId17"/>
    <p:sldId id="266" r:id="rId18"/>
    <p:sldId id="265" r:id="rId19"/>
    <p:sldId id="264" r:id="rId20"/>
    <p:sldId id="1309" r:id="rId21"/>
    <p:sldId id="1299" r:id="rId22"/>
    <p:sldId id="1306" r:id="rId23"/>
    <p:sldId id="1296" r:id="rId24"/>
    <p:sldId id="286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F554D0-CE02-BDA8-B956-2EED2EE0704A}" name="Dawid Hoinkis" initials="DH" userId="S::dawid.hoinkis@mistia.org.pl::93b1a48e-0d82-4a93-ac99-9c827b0a53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5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503_46BD88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B0B49B6-1812-4313-AA94-F2D204BEF330}" authorId="{47F554D0-CE02-BDA8-B956-2EED2EE0704A}" created="2024-02-04T13:31:40.13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86826424" sldId="1283"/>
      <ac:spMk id="3" creationId="{00000000-0000-0000-0000-000000000000}"/>
      <ac:txMk cp="287" len="9">
        <ac:context len="685" hash="1306985490"/>
      </ac:txMk>
    </ac:txMkLst>
    <p188:pos x="6369181" y="3809898"/>
    <p188:txBody>
      <a:bodyPr/>
      <a:lstStyle/>
      <a:p>
        <a:r>
          <a:rPr lang="pl-PL"/>
          <a:t>2027 czy 2030?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11420-1CBF-4A5D-A577-4D913F7EA6F2}" type="doc">
      <dgm:prSet loTypeId="urn:microsoft.com/office/officeart/2005/8/layout/arrow3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l-PL"/>
        </a:p>
      </dgm:t>
    </dgm:pt>
    <dgm:pt modelId="{56FED340-E5AB-4794-91F6-62538D0409E7}">
      <dgm:prSet phldrT="[Tekst]"/>
      <dgm:spPr/>
      <dgm:t>
        <a:bodyPr/>
        <a:lstStyle/>
        <a:p>
          <a:r>
            <a:rPr lang="uk-UA" dirty="0" err="1">
              <a:latin typeface="Candara" charset="0"/>
              <a:ea typeface="Candara" charset="0"/>
              <a:cs typeface="Candara" charset="0"/>
            </a:rPr>
            <a:t>Модерування</a:t>
          </a:r>
          <a:r>
            <a:rPr lang="uk-UA" dirty="0">
              <a:latin typeface="Candara" charset="0"/>
              <a:ea typeface="Candara" charset="0"/>
              <a:cs typeface="Candara" charset="0"/>
            </a:rPr>
            <a:t> процесу</a:t>
          </a:r>
          <a:r>
            <a:rPr lang="pl-PL" dirty="0">
              <a:latin typeface="Candara" charset="0"/>
              <a:ea typeface="Candara" charset="0"/>
              <a:cs typeface="Candara" charset="0"/>
            </a:rPr>
            <a:t>, </a:t>
          </a:r>
          <a:r>
            <a:rPr lang="uk-UA" dirty="0">
              <a:latin typeface="Candara" charset="0"/>
              <a:ea typeface="Candara" charset="0"/>
              <a:cs typeface="Candara" charset="0"/>
            </a:rPr>
            <a:t>об’єктивізм</a:t>
          </a:r>
          <a:endParaRPr lang="pl-PL" dirty="0">
            <a:latin typeface="Candara" charset="0"/>
            <a:ea typeface="Candara" charset="0"/>
            <a:cs typeface="Candara" charset="0"/>
          </a:endParaRPr>
        </a:p>
      </dgm:t>
    </dgm:pt>
    <dgm:pt modelId="{24BE3F79-07F6-4501-A3E4-26CF5708D88E}" type="parTrans" cxnId="{6C5BDFA0-8CAE-4637-AC0E-E5E19CBA7D7A}">
      <dgm:prSet/>
      <dgm:spPr/>
      <dgm:t>
        <a:bodyPr/>
        <a:lstStyle/>
        <a:p>
          <a:endParaRPr lang="pl-PL">
            <a:latin typeface="Candara" charset="0"/>
            <a:ea typeface="Candara" charset="0"/>
            <a:cs typeface="Candara" charset="0"/>
          </a:endParaRPr>
        </a:p>
      </dgm:t>
    </dgm:pt>
    <dgm:pt modelId="{79FCE286-F5DA-45C2-AFCF-0E9CBA6BC451}" type="sibTrans" cxnId="{6C5BDFA0-8CAE-4637-AC0E-E5E19CBA7D7A}">
      <dgm:prSet/>
      <dgm:spPr/>
      <dgm:t>
        <a:bodyPr/>
        <a:lstStyle/>
        <a:p>
          <a:endParaRPr lang="pl-PL">
            <a:latin typeface="Candara" charset="0"/>
            <a:ea typeface="Candara" charset="0"/>
            <a:cs typeface="Candara" charset="0"/>
          </a:endParaRPr>
        </a:p>
      </dgm:t>
    </dgm:pt>
    <dgm:pt modelId="{0B42876C-2DAC-4147-9B45-D74922E84198}">
      <dgm:prSet phldrT="[Tekst]"/>
      <dgm:spPr/>
      <dgm:t>
        <a:bodyPr/>
        <a:lstStyle/>
        <a:p>
          <a:r>
            <a:rPr lang="uk-UA" dirty="0">
              <a:latin typeface="Candara" charset="0"/>
              <a:ea typeface="Candara" charset="0"/>
              <a:cs typeface="Candara" charset="0"/>
            </a:rPr>
            <a:t>Надання знань та методична підтримка</a:t>
          </a:r>
          <a:endParaRPr lang="pl-PL" dirty="0">
            <a:latin typeface="Candara" charset="0"/>
            <a:ea typeface="Candara" charset="0"/>
            <a:cs typeface="Candara" charset="0"/>
          </a:endParaRPr>
        </a:p>
      </dgm:t>
    </dgm:pt>
    <dgm:pt modelId="{1A3A6B9D-8336-4D00-A150-942CED239F6D}" type="parTrans" cxnId="{F7970820-B4BD-4390-B377-AA431773DF18}">
      <dgm:prSet/>
      <dgm:spPr/>
      <dgm:t>
        <a:bodyPr/>
        <a:lstStyle/>
        <a:p>
          <a:endParaRPr lang="pl-PL">
            <a:latin typeface="Candara" charset="0"/>
            <a:ea typeface="Candara" charset="0"/>
            <a:cs typeface="Candara" charset="0"/>
          </a:endParaRPr>
        </a:p>
      </dgm:t>
    </dgm:pt>
    <dgm:pt modelId="{113C8FB1-068B-4E64-A41A-A2FEBC69C115}" type="sibTrans" cxnId="{F7970820-B4BD-4390-B377-AA431773DF18}">
      <dgm:prSet/>
      <dgm:spPr/>
      <dgm:t>
        <a:bodyPr/>
        <a:lstStyle/>
        <a:p>
          <a:endParaRPr lang="pl-PL">
            <a:latin typeface="Candara" charset="0"/>
            <a:ea typeface="Candara" charset="0"/>
            <a:cs typeface="Candara" charset="0"/>
          </a:endParaRPr>
        </a:p>
      </dgm:t>
    </dgm:pt>
    <dgm:pt modelId="{2F45BF68-91CB-44D1-B153-E53D39BE0596}" type="pres">
      <dgm:prSet presAssocID="{39211420-1CBF-4A5D-A577-4D913F7EA6F2}" presName="compositeShape" presStyleCnt="0">
        <dgm:presLayoutVars>
          <dgm:chMax val="2"/>
          <dgm:dir/>
          <dgm:resizeHandles val="exact"/>
        </dgm:presLayoutVars>
      </dgm:prSet>
      <dgm:spPr/>
    </dgm:pt>
    <dgm:pt modelId="{F81237A4-CC5E-4FE5-8243-8C5BB05739C0}" type="pres">
      <dgm:prSet presAssocID="{39211420-1CBF-4A5D-A577-4D913F7EA6F2}" presName="divider" presStyleLbl="fgShp" presStyleIdx="0" presStyleCnt="1"/>
      <dgm:spPr>
        <a:solidFill>
          <a:schemeClr val="tx2"/>
        </a:solidFill>
      </dgm:spPr>
    </dgm:pt>
    <dgm:pt modelId="{BB93D0A4-21E1-4B82-A34D-12456B7ADC46}" type="pres">
      <dgm:prSet presAssocID="{56FED340-E5AB-4794-91F6-62538D0409E7}" presName="downArrow" presStyleLbl="node1" presStyleIdx="0" presStyleCnt="2"/>
      <dgm:spPr/>
    </dgm:pt>
    <dgm:pt modelId="{DC2E6959-D642-4AC1-A172-1762F20706CD}" type="pres">
      <dgm:prSet presAssocID="{56FED340-E5AB-4794-91F6-62538D0409E7}" presName="downArrowText" presStyleLbl="revTx" presStyleIdx="0" presStyleCnt="2">
        <dgm:presLayoutVars>
          <dgm:bulletEnabled val="1"/>
        </dgm:presLayoutVars>
      </dgm:prSet>
      <dgm:spPr/>
    </dgm:pt>
    <dgm:pt modelId="{0EB34478-ADD9-4138-A361-4781139D9F7B}" type="pres">
      <dgm:prSet presAssocID="{0B42876C-2DAC-4147-9B45-D74922E84198}" presName="upArrow" presStyleLbl="node1" presStyleIdx="1" presStyleCnt="2"/>
      <dgm:spPr/>
    </dgm:pt>
    <dgm:pt modelId="{73FCA0B8-4128-458B-A79A-037F15802E56}" type="pres">
      <dgm:prSet presAssocID="{0B42876C-2DAC-4147-9B45-D74922E84198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F7970820-B4BD-4390-B377-AA431773DF18}" srcId="{39211420-1CBF-4A5D-A577-4D913F7EA6F2}" destId="{0B42876C-2DAC-4147-9B45-D74922E84198}" srcOrd="1" destOrd="0" parTransId="{1A3A6B9D-8336-4D00-A150-942CED239F6D}" sibTransId="{113C8FB1-068B-4E64-A41A-A2FEBC69C115}"/>
    <dgm:cxn modelId="{33745D20-DAFD-435F-B722-9F8590E8224F}" type="presOf" srcId="{39211420-1CBF-4A5D-A577-4D913F7EA6F2}" destId="{2F45BF68-91CB-44D1-B153-E53D39BE0596}" srcOrd="0" destOrd="0" presId="urn:microsoft.com/office/officeart/2005/8/layout/arrow3"/>
    <dgm:cxn modelId="{07805664-E9A9-41FE-93B4-7219F9A3C3E7}" type="presOf" srcId="{0B42876C-2DAC-4147-9B45-D74922E84198}" destId="{73FCA0B8-4128-458B-A79A-037F15802E56}" srcOrd="0" destOrd="0" presId="urn:microsoft.com/office/officeart/2005/8/layout/arrow3"/>
    <dgm:cxn modelId="{6C5BDFA0-8CAE-4637-AC0E-E5E19CBA7D7A}" srcId="{39211420-1CBF-4A5D-A577-4D913F7EA6F2}" destId="{56FED340-E5AB-4794-91F6-62538D0409E7}" srcOrd="0" destOrd="0" parTransId="{24BE3F79-07F6-4501-A3E4-26CF5708D88E}" sibTransId="{79FCE286-F5DA-45C2-AFCF-0E9CBA6BC451}"/>
    <dgm:cxn modelId="{4EEEC4C4-23CC-49E0-A085-211FC5C6B44D}" type="presOf" srcId="{56FED340-E5AB-4794-91F6-62538D0409E7}" destId="{DC2E6959-D642-4AC1-A172-1762F20706CD}" srcOrd="0" destOrd="0" presId="urn:microsoft.com/office/officeart/2005/8/layout/arrow3"/>
    <dgm:cxn modelId="{470C507F-271E-40F4-9BAA-B3AB8BAC1A13}" type="presParOf" srcId="{2F45BF68-91CB-44D1-B153-E53D39BE0596}" destId="{F81237A4-CC5E-4FE5-8243-8C5BB05739C0}" srcOrd="0" destOrd="0" presId="urn:microsoft.com/office/officeart/2005/8/layout/arrow3"/>
    <dgm:cxn modelId="{591FF952-CF9E-4F80-B9B7-E3BCC3B5108D}" type="presParOf" srcId="{2F45BF68-91CB-44D1-B153-E53D39BE0596}" destId="{BB93D0A4-21E1-4B82-A34D-12456B7ADC46}" srcOrd="1" destOrd="0" presId="urn:microsoft.com/office/officeart/2005/8/layout/arrow3"/>
    <dgm:cxn modelId="{C7162705-9721-4601-BBF3-CC3446E6F6C4}" type="presParOf" srcId="{2F45BF68-91CB-44D1-B153-E53D39BE0596}" destId="{DC2E6959-D642-4AC1-A172-1762F20706CD}" srcOrd="2" destOrd="0" presId="urn:microsoft.com/office/officeart/2005/8/layout/arrow3"/>
    <dgm:cxn modelId="{946399A8-F980-4F8B-974B-1E8AAE7A3F7F}" type="presParOf" srcId="{2F45BF68-91CB-44D1-B153-E53D39BE0596}" destId="{0EB34478-ADD9-4138-A361-4781139D9F7B}" srcOrd="3" destOrd="0" presId="urn:microsoft.com/office/officeart/2005/8/layout/arrow3"/>
    <dgm:cxn modelId="{55AE5217-EC61-495C-8242-40C320A83E58}" type="presParOf" srcId="{2F45BF68-91CB-44D1-B153-E53D39BE0596}" destId="{73FCA0B8-4128-458B-A79A-037F15802E5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237A4-CC5E-4FE5-8243-8C5BB05739C0}">
      <dsp:nvSpPr>
        <dsp:cNvPr id="0" name=""/>
        <dsp:cNvSpPr/>
      </dsp:nvSpPr>
      <dsp:spPr>
        <a:xfrm rot="21300000">
          <a:off x="52172" y="3747206"/>
          <a:ext cx="16897126" cy="1934975"/>
        </a:xfrm>
        <a:prstGeom prst="mathMinus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3D0A4-21E1-4B82-A34D-12456B7ADC46}">
      <dsp:nvSpPr>
        <dsp:cNvPr id="0" name=""/>
        <dsp:cNvSpPr/>
      </dsp:nvSpPr>
      <dsp:spPr>
        <a:xfrm>
          <a:off x="2040176" y="471469"/>
          <a:ext cx="5100441" cy="3771755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E6959-D642-4AC1-A172-1762F20706CD}">
      <dsp:nvSpPr>
        <dsp:cNvPr id="0" name=""/>
        <dsp:cNvSpPr/>
      </dsp:nvSpPr>
      <dsp:spPr>
        <a:xfrm>
          <a:off x="9010780" y="0"/>
          <a:ext cx="5440471" cy="396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700" kern="1200" dirty="0" err="1">
              <a:latin typeface="Candara" charset="0"/>
              <a:ea typeface="Candara" charset="0"/>
              <a:cs typeface="Candara" charset="0"/>
            </a:rPr>
            <a:t>Модерування</a:t>
          </a:r>
          <a:r>
            <a:rPr lang="uk-UA" sz="5700" kern="1200" dirty="0">
              <a:latin typeface="Candara" charset="0"/>
              <a:ea typeface="Candara" charset="0"/>
              <a:cs typeface="Candara" charset="0"/>
            </a:rPr>
            <a:t> процесу</a:t>
          </a:r>
          <a:r>
            <a:rPr lang="pl-PL" sz="5700" kern="1200" dirty="0">
              <a:latin typeface="Candara" charset="0"/>
              <a:ea typeface="Candara" charset="0"/>
              <a:cs typeface="Candara" charset="0"/>
            </a:rPr>
            <a:t>, </a:t>
          </a:r>
          <a:r>
            <a:rPr lang="uk-UA" sz="5700" kern="1200" dirty="0">
              <a:latin typeface="Candara" charset="0"/>
              <a:ea typeface="Candara" charset="0"/>
              <a:cs typeface="Candara" charset="0"/>
            </a:rPr>
            <a:t>об’єктивізм</a:t>
          </a:r>
          <a:endParaRPr lang="pl-PL" sz="57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9010780" y="0"/>
        <a:ext cx="5440471" cy="3960342"/>
      </dsp:txXfrm>
    </dsp:sp>
    <dsp:sp modelId="{0EB34478-ADD9-4138-A361-4781139D9F7B}">
      <dsp:nvSpPr>
        <dsp:cNvPr id="0" name=""/>
        <dsp:cNvSpPr/>
      </dsp:nvSpPr>
      <dsp:spPr>
        <a:xfrm>
          <a:off x="9860853" y="5186163"/>
          <a:ext cx="5100441" cy="3771755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CA0B8-4128-458B-A79A-037F15802E56}">
      <dsp:nvSpPr>
        <dsp:cNvPr id="0" name=""/>
        <dsp:cNvSpPr/>
      </dsp:nvSpPr>
      <dsp:spPr>
        <a:xfrm>
          <a:off x="2550220" y="5469045"/>
          <a:ext cx="5440471" cy="396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700" kern="1200" dirty="0">
              <a:latin typeface="Candara" charset="0"/>
              <a:ea typeface="Candara" charset="0"/>
              <a:cs typeface="Candara" charset="0"/>
            </a:rPr>
            <a:t>Надання знань та методична підтримка</a:t>
          </a:r>
          <a:endParaRPr lang="pl-PL" sz="57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2550220" y="5469045"/>
        <a:ext cx="5440471" cy="3960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5BDE7-3FB4-4BD2-803E-51C7E8457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4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D43-A15A-4834-BAB6-070CE2788A05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67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7E417-564E-7412-0123-ADE40E77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241FBF-5767-3396-3762-07B0B9DE9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F95B3B0-5EF8-7F80-9697-CF4F99708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89823A-0D9B-B29E-C40A-10F484E9B5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D43-A15A-4834-BAB6-070CE2788A05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94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D43-A15A-4834-BAB6-070CE2788A05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56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D43-A15A-4834-BAB6-070CE2788A05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23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E2DC8-C273-EE98-815A-B79E24746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79D46EC-A059-BAC0-F20E-244FEC3B3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A8584A0-D783-F035-A34C-40D30D2B7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C21FEF-7C0E-AD5F-735D-F303E354FD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D43-A15A-4834-BAB6-070CE2788A05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09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7E417-564E-7412-0123-ADE40E77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241FBF-5767-3396-3762-07B0B9DE9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F95B3B0-5EF8-7F80-9697-CF4F99708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89823A-0D9B-B29E-C40A-10F484E9B5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1D43-A15A-4834-BAB6-070CE2788A05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05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815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8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6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7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27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6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3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3176" y="3176"/>
          <a:ext cx="3176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5" imgW="532" imgH="530" progId="TCLayout.ActiveDocument.1">
                  <p:embed/>
                </p:oleObj>
              </mc:Choice>
              <mc:Fallback>
                <p:oleObj name="think-cell Slide" r:id="rId5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3176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317500" cy="31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uk-UA" sz="5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572" y="3617640"/>
            <a:ext cx="15169812" cy="773616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8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uk-UA"/>
              <a:t>Your text here</a:t>
            </a:r>
          </a:p>
          <a:p>
            <a:pPr lvl="1"/>
            <a:r>
              <a:rPr lang="uk-UA"/>
              <a:t>Text level 1</a:t>
            </a:r>
          </a:p>
          <a:p>
            <a:pPr lvl="2"/>
            <a:r>
              <a:rPr lang="uk-UA"/>
              <a:t>Text level 2</a:t>
            </a:r>
            <a:endParaRPr lang="uk-U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573" y="2715357"/>
            <a:ext cx="4177920" cy="600164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uk-UA"/>
              <a:t>Subtitle of the slide</a:t>
            </a:r>
            <a:endParaRPr lang="uk-UA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573" y="11946220"/>
            <a:ext cx="22926834" cy="313932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1600" b="0" i="1">
                <a:solidFill>
                  <a:schemeClr val="bg1">
                    <a:lumMod val="50000"/>
                  </a:schemeClr>
                </a:solidFill>
              </a:defRPr>
            </a:lvl1pPr>
            <a:lvl2pPr marL="266700" indent="0">
              <a:buNone/>
              <a:defRPr/>
            </a:lvl2pPr>
            <a:lvl3pPr marL="1085850" indent="0">
              <a:buNone/>
              <a:defRPr/>
            </a:lvl3pPr>
            <a:lvl4pPr marL="1517650" indent="0">
              <a:buNone/>
              <a:defRPr/>
            </a:lvl4pPr>
            <a:lvl5pPr marL="2066926" indent="0">
              <a:buNone/>
              <a:defRPr/>
            </a:lvl5pPr>
          </a:lstStyle>
          <a:p>
            <a:pPr lvl="0"/>
            <a:r>
              <a:rPr lang="uk-UA"/>
              <a:t>Sources:</a:t>
            </a:r>
            <a:endParaRPr lang="uk-U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65865" y="12438469"/>
            <a:ext cx="720074" cy="730250"/>
          </a:xfrm>
          <a:prstGeom prst="rect">
            <a:avLst/>
          </a:prstGeom>
        </p:spPr>
        <p:txBody>
          <a:bodyPr/>
          <a:lstStyle/>
          <a:p>
            <a:fld id="{D61AABEC-672F-4B68-B914-690DA978312C}" type="slidenum">
              <a:rPr lang="uk-UA" smtClean="0"/>
              <a:pPr/>
              <a:t>‹№›</a:t>
            </a:fld>
            <a:r>
              <a:rPr lang="uk-UA"/>
              <a:t> ‒ </a:t>
            </a:r>
            <a:endParaRPr lang="uk-UA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TITLE OF THE SLIDE</a:t>
            </a:r>
            <a:endParaRPr lang="uk-UA" dirty="0"/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2F76EB0B-D792-435A-A672-36B46B20BA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11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13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66653" y="13081000"/>
            <a:ext cx="637995" cy="4719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68247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77" y="2057467"/>
            <a:ext cx="22850539" cy="11329260"/>
          </a:xfrm>
        </p:spPr>
        <p:txBody>
          <a:bodyPr>
            <a:normAutofit/>
          </a:bodyPr>
          <a:lstStyle>
            <a:lvl1pPr>
              <a:defRPr sz="2910"/>
            </a:lvl1pPr>
            <a:lvl2pPr>
              <a:defRPr sz="2645"/>
            </a:lvl2pPr>
            <a:lvl3pPr>
              <a:defRPr sz="2645"/>
            </a:lvl3pPr>
            <a:lvl4pPr>
              <a:defRPr sz="2645"/>
            </a:lvl4pPr>
            <a:lvl5pPr>
              <a:defRPr sz="2645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551040" y="777907"/>
            <a:ext cx="16513835" cy="895518"/>
          </a:xfrm>
        </p:spPr>
        <p:txBody>
          <a:bodyPr/>
          <a:lstStyle>
            <a:lvl1pPr>
              <a:defRPr sz="4233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866653" y="13081000"/>
            <a:ext cx="637995" cy="471924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‹№›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382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6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2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9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D1A8-38EA-4F3B-B480-932D65B38A0A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A7E5-3154-4AC8-AAD7-5313954CD7D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76" r:id="rId4"/>
    <p:sldLayoutId id="2147483677" r:id="rId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D1A8-38EA-4F3B-B480-932D65B38A0A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A7E5-3154-4AC8-AAD7-5313954CD7D1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ucmc.org.ua/uk/decentralization/#news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facebook.com/decentralizationisdobr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channel/UCnktaySHbi92021PSzOgeBA/videos" TargetMode="External"/><Relationship Id="rId4" Type="http://schemas.openxmlformats.org/officeDocument/2006/relationships/hyperlink" Target="https://decentralization.gov.ua/news/tag/ekspertno-dob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03_46BD88B8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7214" y="1353588"/>
            <a:ext cx="14789064" cy="1913916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3878925"/>
            <a:ext cx="18288000" cy="1288734"/>
          </a:xfrm>
        </p:spPr>
        <p:txBody>
          <a:bodyPr>
            <a:normAutofit/>
          </a:bodyPr>
          <a:lstStyle/>
          <a:p>
            <a:r>
              <a:rPr lang="uk-UA" sz="8000" b="1" dirty="0">
                <a:solidFill>
                  <a:srgbClr val="002060"/>
                </a:solidFill>
                <a:cs typeface="Arial" panose="020B0604020202020204" pitchFamily="34" charset="0"/>
              </a:rPr>
              <a:t>ПРОГРАМА </a:t>
            </a:r>
            <a:r>
              <a:rPr lang="en-US" sz="8000" b="1" dirty="0">
                <a:solidFill>
                  <a:srgbClr val="002060"/>
                </a:solidFill>
                <a:cs typeface="Arial" panose="020B0604020202020204" pitchFamily="34" charset="0"/>
              </a:rPr>
              <a:t>USAID DOBRE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" y="10546282"/>
            <a:ext cx="3227289" cy="2300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801" y="11448103"/>
            <a:ext cx="5543566" cy="130957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5594959" y="12757676"/>
            <a:ext cx="1878904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16437" y="11524975"/>
            <a:ext cx="9559636" cy="11083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4000" dirty="0">
                <a:solidFill>
                  <a:schemeClr val="tx1"/>
                </a:solidFill>
              </a:rPr>
              <a:t>9.02.2024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9" y="465428"/>
            <a:ext cx="7993253" cy="3093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346" y="509235"/>
            <a:ext cx="5754588" cy="287729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559E6E9-1B44-41CC-B25F-73A13E973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4132" y="671629"/>
            <a:ext cx="4715228" cy="255250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75BEB5C-62B7-4BB2-B7F0-F163A48A5501}"/>
              </a:ext>
            </a:extLst>
          </p:cNvPr>
          <p:cNvSpPr txBox="1"/>
          <p:nvPr/>
        </p:nvSpPr>
        <p:spPr>
          <a:xfrm>
            <a:off x="727364" y="5553332"/>
            <a:ext cx="2267296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Фонд розвитку місцевої демократії ім. Єжи Регульского</a:t>
            </a:r>
            <a:r>
              <a:rPr lang="pl-PL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z-Cyrl-AZ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Польща</a:t>
            </a:r>
            <a:r>
              <a:rPr lang="pl-PL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pl-PL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8000" kern="12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ВСТУП ДО СТРАТЕГІЧНОГО ПЛАНУВАННЯ</a:t>
            </a:r>
            <a:endParaRPr lang="pl-PL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9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61" y="1710663"/>
            <a:ext cx="20863775" cy="1221198"/>
          </a:xfrm>
        </p:spPr>
        <p:txBody>
          <a:bodyPr>
            <a:normAutofit/>
          </a:bodyPr>
          <a:lstStyle/>
          <a:p>
            <a:pPr algn="ctr"/>
            <a:r>
              <a:rPr lang="ru-RU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ЕТАПИ ПРОЦЕСУ СТРАТЕГІЧНОГО УПРАВЛІННЯ</a:t>
            </a:r>
            <a:endParaRPr lang="uk-UA" sz="5867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grpSp>
        <p:nvGrpSpPr>
          <p:cNvPr id="5" name="Полотно 39"/>
          <p:cNvGrpSpPr>
            <a:grpSpLocks/>
          </p:cNvGrpSpPr>
          <p:nvPr/>
        </p:nvGrpSpPr>
        <p:grpSpPr bwMode="auto">
          <a:xfrm>
            <a:off x="881832" y="3143394"/>
            <a:ext cx="22327083" cy="9716066"/>
            <a:chOff x="2126" y="850"/>
            <a:chExt cx="8715" cy="3855"/>
          </a:xfrm>
        </p:grpSpPr>
        <p:sp>
          <p:nvSpPr>
            <p:cNvPr id="10" name="AutoShape 20"/>
            <p:cNvSpPr>
              <a:spLocks noChangeAspect="1" noChangeArrowheads="1"/>
            </p:cNvSpPr>
            <p:nvPr/>
          </p:nvSpPr>
          <p:spPr bwMode="auto">
            <a:xfrm>
              <a:off x="2126" y="850"/>
              <a:ext cx="8715" cy="3855"/>
            </a:xfrm>
            <a:prstGeom prst="rect">
              <a:avLst/>
            </a:prstGeom>
            <a:solidFill>
              <a:srgbClr val="F2F2F2"/>
            </a:solidFill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endParaRPr lang="uk-UA" sz="2778"/>
            </a:p>
          </p:txBody>
        </p:sp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2440" y="1030"/>
              <a:ext cx="2052" cy="958"/>
            </a:xfrm>
            <a:prstGeom prst="homePlate">
              <a:avLst>
                <a:gd name="adj" fmla="val 42562"/>
              </a:avLst>
            </a:prstGeom>
            <a:solidFill>
              <a:srgbClr val="31849B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1424" tIns="90712" rIns="181424" bIns="90712" numCol="1" anchor="ctr" anchorCtr="0" compatLnSpc="1">
              <a:prstTxWarp prst="textNoShape">
                <a:avLst/>
              </a:prstTxWarp>
            </a:bodyPr>
            <a:lstStyle/>
            <a:p>
              <a:pPr defTabSz="181421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4762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Аналіз</a:t>
              </a:r>
              <a:endParaRPr lang="uk-UA" altLang="uk-UA" sz="6349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4586" y="1030"/>
              <a:ext cx="2907" cy="958"/>
            </a:xfrm>
            <a:prstGeom prst="homePlate">
              <a:avLst>
                <a:gd name="adj" fmla="val 60296"/>
              </a:avLst>
            </a:prstGeom>
            <a:solidFill>
              <a:srgbClr val="31849B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1424" tIns="90712" rIns="181424" bIns="90712" numCol="1" anchor="ctr" anchorCtr="0" compatLnSpc="1">
              <a:prstTxWarp prst="textNoShape">
                <a:avLst/>
              </a:prstTxWarp>
            </a:bodyPr>
            <a:lstStyle/>
            <a:p>
              <a:pPr defTabSz="181421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4762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Планування</a:t>
              </a:r>
              <a:endParaRPr lang="uk-UA" altLang="uk-UA" sz="6349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440" y="2146"/>
              <a:ext cx="1701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pPr defTabSz="181421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Дослідження та стратегічний аналіз середовища</a:t>
              </a:r>
              <a:endParaRPr lang="uk-UA" altLang="uk-UA" sz="2778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1814215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(СЕА, профіль)</a:t>
              </a:r>
              <a:endParaRPr lang="uk-UA" altLang="uk-UA" sz="2778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1814215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Соціологічні дослідження</a:t>
              </a:r>
              <a:endParaRPr lang="uk-UA" altLang="uk-UA" sz="2778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1814215" eaLnBrk="0" fontAlgn="base">
                <a:spcBef>
                  <a:spcPct val="0"/>
                </a:spcBef>
                <a:spcAft>
                  <a:spcPct val="0"/>
                </a:spcAft>
              </a:pPr>
              <a:endParaRPr lang="uk-UA" altLang="uk-UA" sz="357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492" y="2146"/>
              <a:ext cx="251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pPr defTabSz="181421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Прогнози, моделювання сценаріїв</a:t>
              </a:r>
              <a:endParaRPr lang="uk-UA" altLang="uk-UA" sz="2778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1814215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Стратегічне бачення</a:t>
              </a:r>
              <a:endParaRPr lang="uk-UA" altLang="uk-UA" sz="2778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1814215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SWOT/</a:t>
              </a:r>
              <a:r>
                <a:rPr lang="en-US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TOWS- </a:t>
              </a:r>
              <a:r>
                <a:rPr lang="en-US" altLang="uk-UA" sz="2778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аналіз</a:t>
              </a:r>
              <a:endParaRPr lang="en-US" altLang="uk-UA" sz="2778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1814215" eaLnBrk="0" fontAlgn="base">
                <a:spcBef>
                  <a:spcPct val="0"/>
                </a:spcBef>
                <a:spcAft>
                  <a:spcPts val="1190"/>
                </a:spcAft>
              </a:pPr>
              <a:r>
                <a:rPr lang="en-US" altLang="uk-UA" sz="2778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Стратегічний</a:t>
              </a:r>
              <a:r>
                <a:rPr lang="en-US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altLang="uk-UA" sz="2778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вибір</a:t>
              </a:r>
              <a:endParaRPr lang="uk-UA" altLang="uk-UA" sz="2778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defTabSz="1814215" eaLnBrk="0" fontAlgn="base">
                <a:spcBef>
                  <a:spcPct val="0"/>
                </a:spcBef>
                <a:spcAft>
                  <a:spcPts val="1190"/>
                </a:spcAft>
              </a:pPr>
              <a:r>
                <a:rPr lang="en-US" altLang="uk-UA" sz="2778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Плани</a:t>
              </a:r>
              <a:r>
                <a:rPr lang="en-US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altLang="uk-UA" sz="2778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дій</a:t>
              </a:r>
              <a:r>
                <a:rPr lang="en-US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lang="en-US" altLang="uk-UA" sz="2778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цілі</a:t>
              </a:r>
              <a:r>
                <a:rPr lang="en-US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, </a:t>
              </a:r>
              <a:endParaRPr lang="uk-UA" altLang="uk-UA" sz="2778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defTabSz="1814215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uk-UA" sz="2778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завдання</a:t>
              </a:r>
              <a:r>
                <a:rPr lang="en-US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lang="en-US" altLang="uk-UA" sz="2778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1814215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uk-UA" sz="2778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Проекти</a:t>
              </a:r>
              <a:r>
                <a:rPr lang="en-US" altLang="uk-UA" sz="396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altLang="uk-UA" sz="2778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та</a:t>
              </a:r>
              <a:r>
                <a:rPr lang="en-US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altLang="uk-UA" sz="2778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заходи</a:t>
              </a:r>
              <a:endParaRPr lang="en-US" altLang="uk-UA" sz="873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7570" y="1030"/>
              <a:ext cx="3021" cy="958"/>
            </a:xfrm>
            <a:prstGeom prst="homePlate">
              <a:avLst>
                <a:gd name="adj" fmla="val 75668"/>
              </a:avLst>
            </a:prstGeom>
            <a:solidFill>
              <a:srgbClr val="31849B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1424" tIns="90712" rIns="181424" bIns="90712" numCol="1" anchor="ctr" anchorCtr="0" compatLnSpc="1">
              <a:prstTxWarp prst="textNoShape">
                <a:avLst/>
              </a:prstTxWarp>
            </a:bodyPr>
            <a:lstStyle/>
            <a:p>
              <a:pPr defTabSz="181421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4762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Впровадження</a:t>
              </a:r>
              <a:endParaRPr lang="uk-UA" altLang="uk-UA" sz="6349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269" y="1570"/>
              <a:ext cx="1" cy="30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endParaRPr lang="uk-UA" sz="2778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2269" y="1570"/>
              <a:ext cx="17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endParaRPr lang="uk-UA" sz="2778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2269" y="4585"/>
              <a:ext cx="8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endParaRPr lang="uk-UA" sz="2778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2455" y="3805"/>
              <a:ext cx="17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endParaRPr lang="uk-UA" sz="2778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4220" y="2110"/>
              <a:ext cx="6" cy="1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endParaRPr lang="uk-UA" sz="2778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>
              <a:off x="2425" y="4105"/>
              <a:ext cx="46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endParaRPr lang="uk-UA" sz="2778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7043" y="2290"/>
              <a:ext cx="0" cy="1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endParaRPr lang="uk-UA" sz="2778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7042" y="2110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endParaRPr lang="uk-UA" sz="2778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H="1">
              <a:off x="2440" y="4346"/>
              <a:ext cx="76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endParaRPr lang="uk-UA" sz="2778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>
              <a:off x="10097" y="2110"/>
              <a:ext cx="0" cy="2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endParaRPr lang="uk-UA" sz="2778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7579" y="2140"/>
              <a:ext cx="2736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pPr defTabSz="181421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Громадське обговорення</a:t>
              </a:r>
              <a:endParaRPr lang="en-US" altLang="uk-UA" sz="2778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defTabSz="1814215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778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Стратегічна екологічна оцінка</a:t>
              </a:r>
            </a:p>
            <a:p>
              <a:pPr defTabSz="1814215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Прийняття радою громади</a:t>
              </a:r>
            </a:p>
            <a:p>
              <a:pPr defTabSz="1814215" eaLnBrk="0" fontAlgn="base">
                <a:spcBef>
                  <a:spcPct val="0"/>
                </a:spcBef>
                <a:spcAft>
                  <a:spcPct val="0"/>
                </a:spcAft>
              </a:pPr>
              <a:endParaRPr lang="uk-UA" altLang="uk-UA" sz="2778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1814215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Структура управління</a:t>
              </a:r>
              <a:endParaRPr lang="uk-UA" altLang="uk-UA" sz="2778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1814215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Моніторинг та оцінка</a:t>
              </a:r>
              <a:endParaRPr lang="uk-UA" altLang="uk-UA" sz="2778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1814215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778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Перегляд та коригування</a:t>
              </a:r>
              <a:endParaRPr lang="uk-UA" altLang="uk-UA" sz="873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рямая соединительная линия 40"/>
            <p:cNvSpPr>
              <a:spLocks noChangeShapeType="1"/>
            </p:cNvSpPr>
            <p:nvPr/>
          </p:nvSpPr>
          <p:spPr bwMode="auto">
            <a:xfrm flipV="1">
              <a:off x="10621" y="1525"/>
              <a:ext cx="0" cy="30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81424" tIns="90712" rIns="181424" bIns="90712" numCol="1" anchor="t" anchorCtr="0" compatLnSpc="1">
              <a:prstTxWarp prst="textNoShape">
                <a:avLst/>
              </a:prstTxWarp>
            </a:bodyPr>
            <a:lstStyle/>
            <a:p>
              <a:endParaRPr lang="uk-UA" sz="2778"/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05" y="12811642"/>
            <a:ext cx="5644796" cy="499967"/>
          </a:xfrm>
          <a:prstGeom prst="rect">
            <a:avLst/>
          </a:prstGeom>
        </p:spPr>
      </p:pic>
      <p:sp>
        <p:nvSpPr>
          <p:cNvPr id="29" name="Google Shape;255;p3"/>
          <p:cNvSpPr txBox="1"/>
          <p:nvPr/>
        </p:nvSpPr>
        <p:spPr>
          <a:xfrm>
            <a:off x="8361935" y="12816193"/>
            <a:ext cx="7660130" cy="4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859" tIns="120897" rIns="241859" bIns="120897" anchor="t" anchorCtr="0">
            <a:noAutofit/>
          </a:bodyPr>
          <a:lstStyle/>
          <a:p>
            <a:r>
              <a:rPr lang="en-US" sz="1587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ПРОЄКТ USAID «ГОВЕРЛА»</a:t>
            </a:r>
            <a:endParaRPr sz="7936" dirty="0"/>
          </a:p>
        </p:txBody>
      </p:sp>
      <p:pic>
        <p:nvPicPr>
          <p:cNvPr id="30" name="Obraz 1">
            <a:extLst>
              <a:ext uri="{FF2B5EF4-FFF2-40B4-BE49-F238E27FC236}">
                <a16:creationId xmlns:a16="http://schemas.microsoft.com/office/drawing/2014/main" id="{6B668040-EB10-40C4-A16B-A2148C9DC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31" name="Obraz 2">
            <a:extLst>
              <a:ext uri="{FF2B5EF4-FFF2-40B4-BE49-F238E27FC236}">
                <a16:creationId xmlns:a16="http://schemas.microsoft.com/office/drawing/2014/main" id="{5178AF20-EE52-413A-B70D-BB83B8C04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32" name="Obraz 5">
            <a:extLst>
              <a:ext uri="{FF2B5EF4-FFF2-40B4-BE49-F238E27FC236}">
                <a16:creationId xmlns:a16="http://schemas.microsoft.com/office/drawing/2014/main" id="{DCD1A528-B07A-431D-92AD-BE55DBEFF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285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3917" y="2112489"/>
            <a:ext cx="21335181" cy="1080798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Розділ 1. Аналітична частина: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6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історичний розвиток;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6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географічне розташування;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6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природно-ресурсний потенціал;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6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характеристика </a:t>
            </a:r>
            <a:r>
              <a:rPr lang="uk-UA" sz="26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населення та трудових ресурсів;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6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наявна інфраструктура (транспортна, житлово-комунальна, поштова та зв’язок, соціальна, торгівлі та послуг туристична);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6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містобудівна документація, а також концепція інтегрованого розвитку території територіальної громади;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6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інформація щодо відповідності регіональній стратегії розвитку;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6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економічний розвиток;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6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фінансовий стан та бюджет територіальної громади;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6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 управління громадою;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6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 самоорганізації населення та громадських об’єднань;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uk-UA" sz="264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результати опитування заінтересованих сторін;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Розділ 2. </a:t>
            </a:r>
            <a:r>
              <a:rPr lang="en-US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SWOT-</a:t>
            </a:r>
            <a:r>
              <a:rPr lang="uk-UA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аналіз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Розділ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Сценарії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розвитку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територіальної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громади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Розділ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Стратегічне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бачення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розвитку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територіальної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громади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Розділ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5.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Стратегічні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оперативні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цілі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завдання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розвитку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територіальної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громади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Розділ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6.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Проведення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моніторингу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оцінювання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реалізації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Стратегії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управління</a:t>
            </a: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439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ризиками</a:t>
            </a:r>
            <a:endParaRPr lang="ru-RU" sz="3439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39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ЗАХОДІВ З РЕАЛІЗАЦІЇ СТРАТЕГІЇ</a:t>
            </a:r>
            <a:endParaRPr lang="pl-PL" sz="3439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74263" y="1216645"/>
            <a:ext cx="14600809" cy="1221198"/>
          </a:xfrm>
        </p:spPr>
        <p:txBody>
          <a:bodyPr/>
          <a:lstStyle/>
          <a:p>
            <a:r>
              <a:rPr lang="uk-UA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РАМКОВА</a:t>
            </a:r>
            <a:r>
              <a:rPr lang="ru-RU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СТРУКТУРА </a:t>
            </a:r>
            <a:r>
              <a:rPr lang="uk-UA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СТРАТЕГІЇ</a:t>
            </a:r>
            <a:endParaRPr lang="pl-PL" sz="5867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5" y="12811642"/>
            <a:ext cx="5644796" cy="499967"/>
          </a:xfrm>
          <a:prstGeom prst="rect">
            <a:avLst/>
          </a:prstGeom>
        </p:spPr>
      </p:pic>
      <p:sp>
        <p:nvSpPr>
          <p:cNvPr id="6" name="Google Shape;255;p3"/>
          <p:cNvSpPr txBox="1"/>
          <p:nvPr/>
        </p:nvSpPr>
        <p:spPr>
          <a:xfrm>
            <a:off x="8361935" y="12816193"/>
            <a:ext cx="7660130" cy="4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859" tIns="120897" rIns="241859" bIns="120897" anchor="t" anchorCtr="0">
            <a:noAutofit/>
          </a:bodyPr>
          <a:lstStyle/>
          <a:p>
            <a:r>
              <a:rPr lang="en-US" sz="1587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ПРОЄКТ USAID «ГОВЕРЛА»</a:t>
            </a:r>
            <a:endParaRPr sz="7936" dirty="0"/>
          </a:p>
        </p:txBody>
      </p:sp>
      <p:pic>
        <p:nvPicPr>
          <p:cNvPr id="7" name="Obraz 1">
            <a:extLst>
              <a:ext uri="{FF2B5EF4-FFF2-40B4-BE49-F238E27FC236}">
                <a16:creationId xmlns:a16="http://schemas.microsoft.com/office/drawing/2014/main" id="{1E63F20F-03BF-47E5-96F9-EB86B82CF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8" name="Obraz 2">
            <a:extLst>
              <a:ext uri="{FF2B5EF4-FFF2-40B4-BE49-F238E27FC236}">
                <a16:creationId xmlns:a16="http://schemas.microsoft.com/office/drawing/2014/main" id="{DA0C192B-B489-4BEB-9222-E4BEFA654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9" name="Obraz 5">
            <a:extLst>
              <a:ext uri="{FF2B5EF4-FFF2-40B4-BE49-F238E27FC236}">
                <a16:creationId xmlns:a16="http://schemas.microsoft.com/office/drawing/2014/main" id="{82740D4E-F13F-4467-8EAE-4CB56FEE5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7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66" y="1099401"/>
            <a:ext cx="22701384" cy="3294174"/>
          </a:xfrm>
        </p:spPr>
        <p:txBody>
          <a:bodyPr>
            <a:noAutofit/>
          </a:bodyPr>
          <a:lstStyle/>
          <a:p>
            <a:r>
              <a:rPr lang="ru-RU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 ДЛЯ ОЦІНЮВАННЯ СТРАТЕГІЙ МІСЦЕВОГО РОЗВИТКУ </a:t>
            </a:r>
            <a:r>
              <a:rPr lang="uk-UA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ТГ</a:t>
            </a:r>
            <a:r>
              <a:rPr lang="ru-RU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5867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30" y="4710021"/>
            <a:ext cx="22756484" cy="872993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8800" dirty="0">
                <a:latin typeface="Calibri" panose="020F0502020204030204" pitchFamily="34" charset="0"/>
                <a:cs typeface="Calibri" panose="020F0502020204030204" pitchFamily="34" charset="0"/>
              </a:rPr>
              <a:t>Через 1-2 роки стратегії будуть у всіх. </a:t>
            </a:r>
          </a:p>
          <a:p>
            <a:pPr algn="just"/>
            <a:r>
              <a:rPr lang="uk-UA" sz="8800" dirty="0">
                <a:latin typeface="Calibri" panose="020F0502020204030204" pitchFamily="34" charset="0"/>
                <a:cs typeface="Calibri" panose="020F0502020204030204" pitchFamily="34" charset="0"/>
              </a:rPr>
              <a:t>Як порівняти їх якість та вплив на місцеву громаду?</a:t>
            </a:r>
          </a:p>
          <a:p>
            <a:pPr algn="just"/>
            <a:r>
              <a:rPr lang="uk-UA" sz="8800" dirty="0">
                <a:latin typeface="Calibri" panose="020F0502020204030204" pitchFamily="34" charset="0"/>
                <a:cs typeface="Calibri" panose="020F0502020204030204" pitchFamily="34" charset="0"/>
              </a:rPr>
              <a:t>Кому виділити кошти на впровадження певних проектів, якщо конкуренція за ресурси буде лише зростати?</a:t>
            </a:r>
          </a:p>
          <a:p>
            <a:endParaRPr lang="uk-UA" sz="8800" dirty="0"/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3E0A0C7C-2F06-49D4-9352-A3AF2F10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5" name="Obraz 2">
            <a:extLst>
              <a:ext uri="{FF2B5EF4-FFF2-40B4-BE49-F238E27FC236}">
                <a16:creationId xmlns:a16="http://schemas.microsoft.com/office/drawing/2014/main" id="{752FB95B-B424-4D8C-A45B-C46F4FE51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4A14E5A-A375-4D85-B2D9-A21C6A16C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950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1270000"/>
            <a:ext cx="21005800" cy="1784350"/>
          </a:xfrm>
        </p:spPr>
        <p:txBody>
          <a:bodyPr>
            <a:normAutofit/>
          </a:bodyPr>
          <a:lstStyle/>
          <a:p>
            <a:r>
              <a:rPr lang="uk-UA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МЕТОДИКА ОЦІНЮВАННЯ СТРАТЕГІЙ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8000" dirty="0">
                <a:latin typeface="Calibri" panose="020F0502020204030204" pitchFamily="34" charset="0"/>
                <a:cs typeface="Calibri" panose="020F0502020204030204" pitchFamily="34" charset="0"/>
              </a:rPr>
              <a:t>Якість документів стратегічного планування (</a:t>
            </a:r>
            <a:r>
              <a:rPr lang="uk-UA" sz="8000" dirty="0" err="1">
                <a:latin typeface="Calibri" panose="020F0502020204030204" pitchFamily="34" charset="0"/>
                <a:cs typeface="Calibri" panose="020F0502020204030204" pitchFamily="34" charset="0"/>
              </a:rPr>
              <a:t>Соцеконом</a:t>
            </a:r>
            <a:r>
              <a:rPr lang="uk-UA" sz="8000" dirty="0">
                <a:latin typeface="Calibri" panose="020F0502020204030204" pitchFamily="34" charset="0"/>
                <a:cs typeface="Calibri" panose="020F0502020204030204" pitchFamily="34" charset="0"/>
              </a:rPr>
              <a:t> аналіз (аудит)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8000" dirty="0">
                <a:latin typeface="Calibri" panose="020F0502020204030204" pitchFamily="34" charset="0"/>
                <a:cs typeface="Calibri" panose="020F0502020204030204" pitchFamily="34" charset="0"/>
              </a:rPr>
              <a:t>громади, Стратегія, План реалізації стратегії, Система моніторингу, оцінювання та актуалізації.</a:t>
            </a:r>
          </a:p>
          <a:p>
            <a:pPr marL="0" indent="0">
              <a:buNone/>
            </a:pPr>
            <a:endParaRPr lang="uk-UA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8000" dirty="0">
                <a:latin typeface="Calibri" panose="020F0502020204030204" pitchFamily="34" charset="0"/>
                <a:cs typeface="Calibri" panose="020F0502020204030204" pitchFamily="34" charset="0"/>
              </a:rPr>
              <a:t>Процедури та публічність процесу розробки та впровадження Стратегії</a:t>
            </a:r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265DB713-08F4-43A9-9C50-3D5CB5BD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5" name="Obraz 2">
            <a:extLst>
              <a:ext uri="{FF2B5EF4-FFF2-40B4-BE49-F238E27FC236}">
                <a16:creationId xmlns:a16="http://schemas.microsoft.com/office/drawing/2014/main" id="{8BCA8A88-C1CE-4B04-BE87-978D2A8F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8F27A37-8A0F-4D28-979F-AA9FE7B3E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98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724" y="1514167"/>
            <a:ext cx="21031200" cy="1238866"/>
          </a:xfrm>
        </p:spPr>
        <p:txBody>
          <a:bodyPr>
            <a:normAutofit/>
          </a:bodyPr>
          <a:lstStyle/>
          <a:p>
            <a:pPr algn="ctr"/>
            <a:r>
              <a:rPr lang="uk-UA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ЗАЛУЧЕННЯ ПАРТНЕРСТВ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638" y="2753032"/>
            <a:ext cx="23951384" cy="111497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Зі списку робочої групи: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1 = недостатнє представництво в інституційному та громадському секторах (наприклад: лише службовці);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2 = службовці та всі інші державні адміністративні рівні (село, ОТГ, район, область, держава), але не більше;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3 = як у попередньому плюс щонайменше один представник недержавної інституції (бізнес, НУО, асоціації, фонди тощо);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4 = як у попередньому плюс помітна кількість представників недержавних інституцій; </a:t>
            </a: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5 = Пропорційне представництво по відношенні до </a:t>
            </a:r>
            <a:r>
              <a:rPr lang="uk-UA">
                <a:latin typeface="Calibri" panose="020F0502020204030204" pitchFamily="34" charset="0"/>
                <a:cs typeface="Calibri" panose="020F0502020204030204" pitchFamily="34" charset="0"/>
              </a:rPr>
              <a:t>місцевої адміністрації</a:t>
            </a: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71BC6827-8B68-49A6-A8DB-A6AB7B7D7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5" name="Obraz 2">
            <a:extLst>
              <a:ext uri="{FF2B5EF4-FFF2-40B4-BE49-F238E27FC236}">
                <a16:creationId xmlns:a16="http://schemas.microsoft.com/office/drawing/2014/main" id="{5CB53A10-A1EF-4F86-975E-8440B85B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EC9D9A1-90C6-43BC-A296-D0D50D08B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0373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14169"/>
            <a:ext cx="21031200" cy="1671486"/>
          </a:xfrm>
        </p:spPr>
        <p:txBody>
          <a:bodyPr>
            <a:normAutofit/>
          </a:bodyPr>
          <a:lstStyle/>
          <a:p>
            <a:pPr algn="ctr"/>
            <a:r>
              <a:rPr lang="uk-UA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ЗАЛУЧЕННЯ БІЗНЕС-СЕРЕДОВИЩА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 = 0%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місцевих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підприємців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 = 1% до 10%; 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 = 11% до 20%; 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 = 21 до 40%; 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 =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40%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Загалом в робочій групі, через опитування, або в підгрупі з економічного розвитку.</a:t>
            </a:r>
            <a:endParaRPr lang="uk-UA" dirty="0"/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780FE177-62CC-4BF8-8571-1235A661B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5" name="Obraz 2">
            <a:extLst>
              <a:ext uri="{FF2B5EF4-FFF2-40B4-BE49-F238E27FC236}">
                <a16:creationId xmlns:a16="http://schemas.microsoft.com/office/drawing/2014/main" id="{084D671A-AC8C-449B-B193-0396EBB14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6CD7768-F592-43AE-87EC-573F27B46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331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E10DF-79F0-4E7D-3D9C-CDCD42896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AA27-4579-D0D2-BF3E-8A8FC154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14169"/>
            <a:ext cx="21031200" cy="1671486"/>
          </a:xfrm>
        </p:spPr>
        <p:txBody>
          <a:bodyPr>
            <a:normAutofit/>
          </a:bodyPr>
          <a:lstStyle/>
          <a:p>
            <a:pPr algn="ctr"/>
            <a:r>
              <a:rPr lang="uk-UA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КРИТЕРІЇ ОЦІНЮВАННЯ ПРОЄКТІВ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40CEB-33EA-23CE-3E93-B70CB3707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1.	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Кількість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осіб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отримають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вигоду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реалізації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проекту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	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Економія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бюджету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або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збільшення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надходжень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до бюджету</a:t>
            </a: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	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Вплив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здоров’я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довкілля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якість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життя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4.	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Вартість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проєкту та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наявні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джерела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фінансування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5.	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Тривалість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реалізації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проєкту та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сталість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результатів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6.	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Вплив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згуртованість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громади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підвищення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людського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потенціалу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2D926A3D-FB37-E82A-8A90-5F61EE913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5" name="Obraz 2">
            <a:extLst>
              <a:ext uri="{FF2B5EF4-FFF2-40B4-BE49-F238E27FC236}">
                <a16:creationId xmlns:a16="http://schemas.microsoft.com/office/drawing/2014/main" id="{381CD418-9B24-6476-3D4D-D11AF4F2F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80A6FE4-2221-F6B1-8F08-F8929E6F5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282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165" y="1260552"/>
            <a:ext cx="7244151" cy="2168582"/>
          </a:xfrm>
        </p:spPr>
        <p:txBody>
          <a:bodyPr/>
          <a:lstStyle/>
          <a:p>
            <a:r>
              <a:rPr lang="ru-RU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РОЛЬ КОНСУЛЬТАНТІВ</a:t>
            </a:r>
            <a:endParaRPr lang="pl-PL" sz="5867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909753" y="3429134"/>
          <a:ext cx="17001472" cy="942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0980887" y="4336255"/>
            <a:ext cx="3000260" cy="2046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174" dirty="0">
                <a:latin typeface="Candara" charset="0"/>
                <a:ea typeface="Candara" charset="0"/>
                <a:cs typeface="Candara" charset="0"/>
              </a:rPr>
              <a:t>Тиск</a:t>
            </a:r>
            <a:r>
              <a:rPr lang="pl-PL" sz="3174" dirty="0"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uk-UA" sz="3174" dirty="0">
                <a:latin typeface="Candara" charset="0"/>
                <a:ea typeface="Candara" charset="0"/>
                <a:cs typeface="Candara" charset="0"/>
              </a:rPr>
              <a:t>маніпуляція</a:t>
            </a:r>
            <a:r>
              <a:rPr lang="pl-PL" sz="3174" dirty="0">
                <a:latin typeface="Candara" charset="0"/>
                <a:ea typeface="Candara" charset="0"/>
                <a:cs typeface="Candara" charset="0"/>
              </a:rPr>
              <a:t>,</a:t>
            </a:r>
          </a:p>
          <a:p>
            <a:pPr algn="ctr"/>
            <a:r>
              <a:rPr lang="uk-UA" sz="3174" dirty="0">
                <a:latin typeface="Candara" charset="0"/>
                <a:ea typeface="Candara" charset="0"/>
                <a:cs typeface="Candara" charset="0"/>
              </a:rPr>
              <a:t>привласнення стратегії</a:t>
            </a:r>
            <a:endParaRPr lang="pl-PL" sz="3174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8835107" y="9336691"/>
            <a:ext cx="2905013" cy="253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174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Відсутність компетенцій, слабкість людських ресурсів</a:t>
            </a:r>
            <a:endParaRPr lang="pl-PL" sz="3174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705" y="12811642"/>
            <a:ext cx="5644796" cy="499967"/>
          </a:xfrm>
          <a:prstGeom prst="rect">
            <a:avLst/>
          </a:prstGeom>
        </p:spPr>
      </p:pic>
      <p:sp>
        <p:nvSpPr>
          <p:cNvPr id="8" name="Google Shape;255;p3"/>
          <p:cNvSpPr txBox="1"/>
          <p:nvPr/>
        </p:nvSpPr>
        <p:spPr>
          <a:xfrm>
            <a:off x="8361935" y="12816193"/>
            <a:ext cx="7660130" cy="4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859" tIns="120897" rIns="241859" bIns="120897" anchor="t" anchorCtr="0">
            <a:noAutofit/>
          </a:bodyPr>
          <a:lstStyle/>
          <a:p>
            <a:r>
              <a:rPr lang="en-US" sz="1587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ПРОЄКТ USAID «ГОВЕРЛА»</a:t>
            </a:r>
            <a:endParaRPr sz="7936" dirty="0"/>
          </a:p>
        </p:txBody>
      </p:sp>
      <p:pic>
        <p:nvPicPr>
          <p:cNvPr id="9" name="Obraz 1">
            <a:extLst>
              <a:ext uri="{FF2B5EF4-FFF2-40B4-BE49-F238E27FC236}">
                <a16:creationId xmlns:a16="http://schemas.microsoft.com/office/drawing/2014/main" id="{20FDB4C3-DE1F-41C1-A6E3-5CAD34298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10" name="Obraz 2">
            <a:extLst>
              <a:ext uri="{FF2B5EF4-FFF2-40B4-BE49-F238E27FC236}">
                <a16:creationId xmlns:a16="http://schemas.microsoft.com/office/drawing/2014/main" id="{12FF4651-2EA6-4DC0-9A90-CED048DDC1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11" name="Obraz 5">
            <a:extLst>
              <a:ext uri="{FF2B5EF4-FFF2-40B4-BE49-F238E27FC236}">
                <a16:creationId xmlns:a16="http://schemas.microsoft.com/office/drawing/2014/main" id="{C18964E3-BF6A-4EC7-B513-44E9F30731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56009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14169"/>
            <a:ext cx="21031200" cy="1671486"/>
          </a:xfrm>
        </p:spPr>
        <p:txBody>
          <a:bodyPr>
            <a:normAutofit fontScale="90000"/>
          </a:bodyPr>
          <a:lstStyle/>
          <a:p>
            <a:r>
              <a:rPr lang="ru-RU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ІДЕНТИФІКАЦІЯ ЛЮДЕЙ ДЛЯ РОБОЧОЇ ГРУПИ З РОЗРОБКИ СТРАТЕГІЇ</a:t>
            </a:r>
            <a:endParaRPr lang="uk-UA" sz="5867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3600"/>
              </a:spcBef>
            </a:pPr>
            <a:r>
              <a:rPr lang="uk-UA" sz="4000" b="1" dirty="0">
                <a:latin typeface="Calibri" panose="020F0502020204030204" pitchFamily="34" charset="0"/>
                <a:cs typeface="Calibri" panose="020F0502020204030204" pitchFamily="34" charset="0"/>
              </a:rPr>
              <a:t>Керівництво </a:t>
            </a:r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громади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3600"/>
              </a:spcBef>
            </a:pP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Керівники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або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представники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обраних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підрозділів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апарату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ОМС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– тих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підрозділів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впливають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стратегію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3600"/>
              </a:spcBef>
            </a:pP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Керівники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або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представники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комунальних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установ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навчальних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закладів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закладів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культури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закладів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соціальної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політики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комунальних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підприємств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тощо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3600"/>
              </a:spcBef>
            </a:pPr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Представники сфери </a:t>
            </a:r>
            <a:r>
              <a:rPr lang="uk-UA" sz="4000" b="1" dirty="0">
                <a:latin typeface="Calibri" panose="020F0502020204030204" pitchFamily="34" charset="0"/>
                <a:cs typeface="Calibri" panose="020F0502020204030204" pitchFamily="34" charset="0"/>
              </a:rPr>
              <a:t>бізнесу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3600"/>
              </a:spcBef>
            </a:pPr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Представники </a:t>
            </a:r>
            <a:r>
              <a:rPr lang="uk-UA" sz="4000" b="1" dirty="0">
                <a:latin typeface="Calibri" panose="020F0502020204030204" pitchFamily="34" charset="0"/>
                <a:cs typeface="Calibri" panose="020F0502020204030204" pitchFamily="34" charset="0"/>
              </a:rPr>
              <a:t>місцевої громадськості</a:t>
            </a:r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місцеві лідери, представники громадських організацій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3600"/>
              </a:spcBef>
              <a:buNone/>
            </a:pPr>
            <a:endParaRPr lang="pl-P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600"/>
              </a:spcBef>
            </a:pPr>
            <a:r>
              <a:rPr lang="uk-UA" sz="4000" b="1" dirty="0">
                <a:latin typeface="Calibri" panose="020F0502020204030204" pitchFamily="34" charset="0"/>
                <a:cs typeface="Calibri" panose="020F0502020204030204" pitchFamily="34" charset="0"/>
              </a:rPr>
              <a:t>Пропонуємо поділ на 2 підгрупи</a:t>
            </a:r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мала, базова, виконавча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кілька осіб)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та більша, консультаційна, дорадча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кілька десятків осіб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780FE177-62CC-4BF8-8571-1235A661B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5" name="Obraz 2">
            <a:extLst>
              <a:ext uri="{FF2B5EF4-FFF2-40B4-BE49-F238E27FC236}">
                <a16:creationId xmlns:a16="http://schemas.microsoft.com/office/drawing/2014/main" id="{084D671A-AC8C-449B-B193-0396EBB14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6CD7768-F592-43AE-87EC-573F27B46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2340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359019" y="1697038"/>
            <a:ext cx="16513835" cy="1536171"/>
          </a:xfrm>
        </p:spPr>
        <p:txBody>
          <a:bodyPr>
            <a:normAutofit/>
          </a:bodyPr>
          <a:lstStyle/>
          <a:p>
            <a:pPr algn="ctr"/>
            <a:r>
              <a:rPr lang="uk-UA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ДЯКУЄМО ЗА УВАГУ!</a:t>
            </a:r>
            <a:endParaRPr lang="pl-PL" sz="8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862742" y="3412266"/>
            <a:ext cx="22658517" cy="1031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400" dirty="0">
                <a:latin typeface="Calibri" panose="020F0502020204030204" pitchFamily="34" charset="0"/>
                <a:cs typeface="Calibri" panose="020F0502020204030204" pitchFamily="34" charset="0"/>
              </a:rPr>
              <a:t>За потреби - звертайтесь</a:t>
            </a:r>
            <a:r>
              <a:rPr lang="pl-PL" sz="6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pl-PL" sz="6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9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z-Cyrl-AZ" sz="8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Давід Хоінкіс</a:t>
            </a:r>
            <a:r>
              <a:rPr lang="pl-PL" sz="8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dawid.hoinkis@mistia.org.pl</a:t>
            </a:r>
          </a:p>
          <a:p>
            <a:r>
              <a:rPr lang="az-Cyrl-AZ" sz="8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Олег Карий</a:t>
            </a:r>
            <a:r>
              <a:rPr lang="uk-UA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ML415@ukr.net</a:t>
            </a:r>
          </a:p>
          <a:p>
            <a:pPr>
              <a:lnSpc>
                <a:spcPct val="114000"/>
              </a:lnSpc>
            </a:pPr>
            <a:r>
              <a:rPr lang="uk-UA" sz="5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Експерти зі стратегічного планування в рамках Програми </a:t>
            </a:r>
            <a:r>
              <a:rPr lang="uk-UA" sz="5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Децентралізація </a:t>
            </a:r>
            <a:r>
              <a:rPr lang="ru-RU" sz="53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приносить кращі результати та ефективність (DOBRE)</a:t>
            </a:r>
            <a:endParaRPr lang="pl-PL" sz="53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endParaRPr lang="pl-PL" sz="7000" dirty="0">
              <a:solidFill>
                <a:srgbClr val="C00000"/>
              </a:solidFill>
            </a:endParaRPr>
          </a:p>
          <a:p>
            <a:pPr algn="ctr"/>
            <a:r>
              <a:rPr lang="az-Cyrl-AZ" sz="7000" dirty="0">
                <a:solidFill>
                  <a:srgbClr val="C00000"/>
                </a:solidFill>
              </a:rPr>
              <a:t>Фонд Розвитку Місцевої Демократії</a:t>
            </a:r>
            <a:r>
              <a:rPr lang="pl-PL" sz="7000" dirty="0">
                <a:solidFill>
                  <a:srgbClr val="C00000"/>
                </a:solidFill>
              </a:rPr>
              <a:t> </a:t>
            </a:r>
            <a:r>
              <a:rPr lang="uk-UA" sz="7000" dirty="0">
                <a:solidFill>
                  <a:srgbClr val="C00000"/>
                </a:solidFill>
              </a:rPr>
              <a:t>ім. Єжи Регульского</a:t>
            </a:r>
            <a:br>
              <a:rPr lang="pl-PL" sz="7000" dirty="0"/>
            </a:br>
            <a:r>
              <a:rPr lang="pl-PL" sz="7000" dirty="0">
                <a:solidFill>
                  <a:srgbClr val="002060"/>
                </a:solidFill>
              </a:rPr>
              <a:t>www.frdl.org.pl</a:t>
            </a:r>
            <a:endParaRPr lang="uk-UA" sz="7000" dirty="0">
              <a:solidFill>
                <a:srgbClr val="002060"/>
              </a:solidFill>
            </a:endParaRPr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B0E98D44-FF49-4A65-93BC-E837E57A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5" name="Obraz 2">
            <a:extLst>
              <a:ext uri="{FF2B5EF4-FFF2-40B4-BE49-F238E27FC236}">
                <a16:creationId xmlns:a16="http://schemas.microsoft.com/office/drawing/2014/main" id="{836C62FA-BF31-4208-A7EC-A7FC7E52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2941737-C485-47CC-96A4-31850F66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1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9" y="4477150"/>
            <a:ext cx="20130655" cy="5338269"/>
          </a:xfrm>
        </p:spPr>
        <p:txBody>
          <a:bodyPr>
            <a:normAutofit fontScale="90000"/>
          </a:bodyPr>
          <a:lstStyle/>
          <a:p>
            <a:pPr algn="just"/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5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Зустріч відбувається у рамках Програми «Децентралізація приносить кращі результати та ефективність» (DOBRE), що виконується міжнародною організацією Глобал Ком’юнітіз (Global Communities) та фінансується Агентством США з міжнародного розвитку (USAID).</a:t>
            </a:r>
            <a:r>
              <a:rPr lang="uk-UA" sz="5300" b="1" dirty="0">
                <a:solidFill>
                  <a:srgbClr val="002060"/>
                </a:solidFill>
              </a:rPr>
              <a:t> </a:t>
            </a:r>
            <a:br>
              <a:rPr lang="en-US" sz="5300" b="1" dirty="0">
                <a:solidFill>
                  <a:srgbClr val="002060"/>
                </a:solidFill>
              </a:rPr>
            </a:br>
            <a:br>
              <a:rPr lang="uk-UA" sz="5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909" y="459859"/>
            <a:ext cx="6109855" cy="3054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7" y="363706"/>
            <a:ext cx="8370296" cy="323930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20D1F67-F886-4690-9524-14739974A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643" y="636241"/>
            <a:ext cx="4976945" cy="26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5210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2605" y="3450604"/>
            <a:ext cx="22598790" cy="7130103"/>
          </a:xfrm>
        </p:spPr>
        <p:txBody>
          <a:bodyPr>
            <a:normAutofit fontScale="90000"/>
          </a:bodyPr>
          <a:lstStyle/>
          <a:p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4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8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7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Програма </a:t>
            </a:r>
            <a:r>
              <a:rPr lang="en-US" sz="47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USAID </a:t>
            </a:r>
            <a:r>
              <a:rPr lang="uk-UA" sz="47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DOBRE у </a:t>
            </a:r>
            <a:r>
              <a:rPr lang="uk-UA" sz="4700" b="1" dirty="0" err="1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Фейсбук</a:t>
            </a:r>
            <a:r>
              <a:rPr lang="uk-UA" sz="47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uk-UA" sz="4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https://www.facebook.com/decentralizationisdobre</a:t>
            </a:r>
            <a:br>
              <a:rPr lang="uk-UA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700" b="1" dirty="0" err="1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Програма</a:t>
            </a:r>
            <a:r>
              <a:rPr lang="ru-RU" sz="47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7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DOBRE на сайті Українського кризового медіа центру</a:t>
            </a:r>
            <a:r>
              <a:rPr lang="uk-UA" sz="47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uk-UA" sz="4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http://ucmc.org.ua/uk/decentralization/#news</a:t>
            </a:r>
            <a:br>
              <a:rPr lang="uk-UA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700" b="1" dirty="0" err="1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Програма</a:t>
            </a:r>
            <a:r>
              <a:rPr lang="ru-RU" sz="47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7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DOBRE на сайті Децентралізація</a:t>
            </a:r>
            <a:r>
              <a:rPr lang="uk-UA" sz="47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47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https://decentralization.gov.ua/news/tag/ekspertno-dobre</a:t>
            </a:r>
            <a:br>
              <a:rPr lang="en-US" sz="4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uk-UA" sz="4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7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DOBRE </a:t>
            </a:r>
            <a:r>
              <a:rPr lang="uk-UA" sz="47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Практики </a:t>
            </a:r>
            <a:r>
              <a:rPr lang="en-US" sz="4700" b="1" dirty="0" err="1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47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7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канал</a:t>
            </a:r>
            <a:r>
              <a:rPr lang="ru-RU" sz="47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4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</a:t>
            </a:r>
            <a:r>
              <a:rPr lang="ru-RU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://</a:t>
            </a:r>
            <a:r>
              <a:rPr lang="en-US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www</a:t>
            </a:r>
            <a:r>
              <a:rPr lang="ru-RU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.</a:t>
            </a:r>
            <a:r>
              <a:rPr lang="en-US" sz="47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youtube</a:t>
            </a:r>
            <a:r>
              <a:rPr lang="ru-RU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.</a:t>
            </a:r>
            <a:r>
              <a:rPr lang="en-US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com</a:t>
            </a:r>
            <a:r>
              <a:rPr lang="ru-RU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channel</a:t>
            </a:r>
            <a:r>
              <a:rPr lang="ru-RU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sz="47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UCnktaySHbi</a:t>
            </a:r>
            <a:r>
              <a:rPr lang="ru-RU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92021</a:t>
            </a:r>
            <a:r>
              <a:rPr lang="en-US" sz="47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PSzOgeBA</a:t>
            </a:r>
            <a:r>
              <a:rPr lang="ru-RU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sz="4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videos</a:t>
            </a:r>
            <a:b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892605" y="10974986"/>
            <a:ext cx="22598790" cy="1888959"/>
          </a:xfrm>
        </p:spPr>
        <p:txBody>
          <a:bodyPr>
            <a:noAutofit/>
          </a:bodyPr>
          <a:lstStyle/>
          <a:p>
            <a:pPr algn="just"/>
            <a:r>
              <a:rPr lang="uk-UA" sz="4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Ця презентація стала можливою завдяки щирій підтримці американського народу, наданій через Агентство США з міжнародного розвитку (</a:t>
            </a:r>
            <a:r>
              <a:rPr lang="en-US" sz="4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USAID</a:t>
            </a:r>
            <a:r>
              <a:rPr lang="uk-UA" sz="4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Зміст є відповідальністю Глобал </a:t>
            </a:r>
            <a:r>
              <a:rPr lang="uk-UA" sz="4000" dirty="0" err="1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Комʼюнітіз</a:t>
            </a:r>
            <a:r>
              <a:rPr lang="uk-UA" sz="4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Communities</a:t>
            </a:r>
            <a:r>
              <a:rPr lang="uk-UA" sz="4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і не обов'язково відображає точку зору </a:t>
            </a:r>
            <a:r>
              <a:rPr lang="en-US" sz="4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USAID</a:t>
            </a:r>
            <a:r>
              <a:rPr lang="uk-UA" sz="4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 Уряду Сполучених Штатів.</a:t>
            </a:r>
            <a:endParaRPr lang="en-US" sz="4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0" y="459860"/>
            <a:ext cx="5278299" cy="263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459859"/>
            <a:ext cx="6701904" cy="25936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24B06FD-7C44-4E8E-BBA1-DE235CB1C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6443" y="459860"/>
            <a:ext cx="4620394" cy="250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936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0343" y="1761067"/>
            <a:ext cx="14903183" cy="1211986"/>
          </a:xfrm>
        </p:spPr>
        <p:txBody>
          <a:bodyPr/>
          <a:lstStyle/>
          <a:p>
            <a:r>
              <a:rPr lang="ru-RU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СТРАТЕГІЯ РОЗВИТКУ - ЦЕ</a:t>
            </a:r>
            <a:endParaRPr lang="pl-PL" sz="5867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1805" y="4381595"/>
            <a:ext cx="22729263" cy="49528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794"/>
              </a:spcBef>
              <a:buNone/>
            </a:pPr>
            <a:r>
              <a:rPr lang="az-Cyrl-AZ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планувальний документ на тривалу перспективу, який визначає найважливіші цілі і завдання, інструменти їх реалізації, а також методи перевірки отриманих результатів політики розвитку, що здійснюється на території даної організації чи територіально-адміністративної одиниці.</a:t>
            </a:r>
            <a:endParaRPr lang="pl-PL" sz="5291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794"/>
              </a:spcBef>
              <a:buNone/>
            </a:pPr>
            <a:endParaRPr lang="pl-PL" sz="529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5" y="12811642"/>
            <a:ext cx="5644796" cy="499967"/>
          </a:xfrm>
          <a:prstGeom prst="rect">
            <a:avLst/>
          </a:prstGeom>
        </p:spPr>
      </p:pic>
      <p:sp>
        <p:nvSpPr>
          <p:cNvPr id="5" name="Google Shape;255;p3"/>
          <p:cNvSpPr txBox="1"/>
          <p:nvPr/>
        </p:nvSpPr>
        <p:spPr>
          <a:xfrm>
            <a:off x="8361935" y="12816193"/>
            <a:ext cx="7660130" cy="4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859" tIns="120897" rIns="241859" bIns="120897" anchor="t" anchorCtr="0">
            <a:noAutofit/>
          </a:bodyPr>
          <a:lstStyle/>
          <a:p>
            <a:r>
              <a:rPr lang="en-US" sz="1587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ПРОЄКТ USAID «ГОВЕРЛА»</a:t>
            </a:r>
            <a:endParaRPr sz="7936" dirty="0"/>
          </a:p>
        </p:txBody>
      </p:sp>
      <p:pic>
        <p:nvPicPr>
          <p:cNvPr id="6" name="Obraz 1">
            <a:extLst>
              <a:ext uri="{FF2B5EF4-FFF2-40B4-BE49-F238E27FC236}">
                <a16:creationId xmlns:a16="http://schemas.microsoft.com/office/drawing/2014/main" id="{96EEECBF-F18F-4E7F-AD5C-3E223FD57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7" name="Obraz 2">
            <a:extLst>
              <a:ext uri="{FF2B5EF4-FFF2-40B4-BE49-F238E27FC236}">
                <a16:creationId xmlns:a16="http://schemas.microsoft.com/office/drawing/2014/main" id="{845E8E39-D813-49F6-BC7F-157253FFB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8" name="Obraz 5">
            <a:extLst>
              <a:ext uri="{FF2B5EF4-FFF2-40B4-BE49-F238E27FC236}">
                <a16:creationId xmlns:a16="http://schemas.microsoft.com/office/drawing/2014/main" id="{98101220-99EB-480F-BC34-D19BC6FBD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13907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2D64D-1790-084F-E632-222FBEF9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121F6E-CBAA-0329-4946-0FBF2B1D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43" y="1761067"/>
            <a:ext cx="14903183" cy="1211986"/>
          </a:xfrm>
        </p:spPr>
        <p:txBody>
          <a:bodyPr>
            <a:normAutofit/>
          </a:bodyPr>
          <a:lstStyle/>
          <a:p>
            <a:r>
              <a:rPr lang="ru-RU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РІЗНІ МОДЕЛІ РОБОТИ НАД СТРАТЕГІЄЮ</a:t>
            </a:r>
            <a:endParaRPr lang="pl-PL" sz="5867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94805F-AEAC-ABEA-9F12-E877FC8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05" y="4381595"/>
            <a:ext cx="22729263" cy="495281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794"/>
              </a:spcBef>
            </a:pPr>
            <a:r>
              <a:rPr lang="uk-UA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Адмінстративна</a:t>
            </a:r>
            <a:r>
              <a:rPr lang="uk-UA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модель;</a:t>
            </a:r>
            <a:endParaRPr lang="pl-PL" sz="5291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794"/>
              </a:spcBef>
            </a:pPr>
            <a:r>
              <a:rPr lang="uk-UA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Експертна модель;</a:t>
            </a:r>
            <a:endParaRPr lang="pl-PL" sz="5291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794"/>
              </a:spcBef>
            </a:pPr>
            <a:r>
              <a:rPr lang="uk-UA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Партисипативна</a:t>
            </a:r>
            <a:r>
              <a:rPr lang="uk-UA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модель (із залученням різних зацікавлених сторін);</a:t>
            </a:r>
            <a:endParaRPr lang="pl-PL" sz="5291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794"/>
              </a:spcBef>
            </a:pPr>
            <a:r>
              <a:rPr lang="uk-UA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Партисипативно</a:t>
            </a:r>
            <a:r>
              <a:rPr lang="uk-UA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-експертна модель</a:t>
            </a:r>
            <a:r>
              <a:rPr lang="pl-PL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794"/>
              </a:spcBef>
              <a:buNone/>
            </a:pPr>
            <a:endParaRPr lang="pl-PL" sz="529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42C98E-97CE-78EC-4EFE-E8D7BDF8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5" y="12811642"/>
            <a:ext cx="5644796" cy="499967"/>
          </a:xfrm>
          <a:prstGeom prst="rect">
            <a:avLst/>
          </a:prstGeom>
        </p:spPr>
      </p:pic>
      <p:sp>
        <p:nvSpPr>
          <p:cNvPr id="5" name="Google Shape;255;p3">
            <a:extLst>
              <a:ext uri="{FF2B5EF4-FFF2-40B4-BE49-F238E27FC236}">
                <a16:creationId xmlns:a16="http://schemas.microsoft.com/office/drawing/2014/main" id="{9D29ECBA-3B29-F7B8-DCEE-7293E1F7A6ED}"/>
              </a:ext>
            </a:extLst>
          </p:cNvPr>
          <p:cNvSpPr txBox="1"/>
          <p:nvPr/>
        </p:nvSpPr>
        <p:spPr>
          <a:xfrm>
            <a:off x="8361935" y="12816193"/>
            <a:ext cx="7660130" cy="4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859" tIns="120897" rIns="241859" bIns="120897" anchor="t" anchorCtr="0">
            <a:noAutofit/>
          </a:bodyPr>
          <a:lstStyle/>
          <a:p>
            <a:r>
              <a:rPr lang="en-US" sz="1587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ПРОЄКТ USAID «ГОВЕРЛА»</a:t>
            </a:r>
            <a:endParaRPr sz="7936" dirty="0"/>
          </a:p>
        </p:txBody>
      </p:sp>
      <p:pic>
        <p:nvPicPr>
          <p:cNvPr id="6" name="Obraz 1">
            <a:extLst>
              <a:ext uri="{FF2B5EF4-FFF2-40B4-BE49-F238E27FC236}">
                <a16:creationId xmlns:a16="http://schemas.microsoft.com/office/drawing/2014/main" id="{AE9B0FEA-6858-B915-563C-B6A79A878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7" name="Obraz 2">
            <a:extLst>
              <a:ext uri="{FF2B5EF4-FFF2-40B4-BE49-F238E27FC236}">
                <a16:creationId xmlns:a16="http://schemas.microsoft.com/office/drawing/2014/main" id="{3CAF12E7-15E9-2822-BE4F-1DCD426E1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8" name="Obraz 5">
            <a:extLst>
              <a:ext uri="{FF2B5EF4-FFF2-40B4-BE49-F238E27FC236}">
                <a16:creationId xmlns:a16="http://schemas.microsoft.com/office/drawing/2014/main" id="{4C14C62F-072E-6B51-7874-62526FFB0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  <p:sp>
        <p:nvSpPr>
          <p:cNvPr id="9" name="Znak plus 8">
            <a:extLst>
              <a:ext uri="{FF2B5EF4-FFF2-40B4-BE49-F238E27FC236}">
                <a16:creationId xmlns:a16="http://schemas.microsoft.com/office/drawing/2014/main" id="{AFB17FF1-D4E0-0AA2-049F-29BE11273B88}"/>
              </a:ext>
            </a:extLst>
          </p:cNvPr>
          <p:cNvSpPr>
            <a:spLocks noChangeAspect="1"/>
          </p:cNvSpPr>
          <p:nvPr/>
        </p:nvSpPr>
        <p:spPr>
          <a:xfrm>
            <a:off x="16353026" y="2581595"/>
            <a:ext cx="1924401" cy="1800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Znak minus 9">
            <a:extLst>
              <a:ext uri="{FF2B5EF4-FFF2-40B4-BE49-F238E27FC236}">
                <a16:creationId xmlns:a16="http://schemas.microsoft.com/office/drawing/2014/main" id="{4248736E-610E-431E-6699-9C336C09B687}"/>
              </a:ext>
            </a:extLst>
          </p:cNvPr>
          <p:cNvSpPr>
            <a:spLocks noChangeAspect="1"/>
          </p:cNvSpPr>
          <p:nvPr/>
        </p:nvSpPr>
        <p:spPr>
          <a:xfrm>
            <a:off x="16838882" y="8373023"/>
            <a:ext cx="1683244" cy="18000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465701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3248" y="1677275"/>
            <a:ext cx="14600809" cy="1221198"/>
          </a:xfrm>
        </p:spPr>
        <p:txBody>
          <a:bodyPr/>
          <a:lstStyle/>
          <a:p>
            <a:r>
              <a:rPr lang="ru-RU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СТРАТЕГІЯ РОЗВИТКУ ПОВИННА</a:t>
            </a:r>
            <a:endParaRPr lang="pl-PL" sz="5867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946" y="4191102"/>
            <a:ext cx="22478137" cy="914364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4000"/>
              </a:lnSpc>
              <a:spcBef>
                <a:spcPts val="2381"/>
              </a:spcBef>
              <a:buNone/>
            </a:pPr>
            <a:r>
              <a:rPr lang="uk-UA" sz="555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відображати політику розвитку, яка прийнята шляхом узгоджень та публічного обговорення, до якої залучені представники адміністративного, громадського та бізнес секторів. Відповідно до цього було обрано партнерсько-експертну модель праці над Стратегією Розвитку територіальної громади до 202</a:t>
            </a:r>
            <a:r>
              <a:rPr lang="pl-PL" sz="555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uk-UA" sz="5555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року.</a:t>
            </a:r>
          </a:p>
          <a:p>
            <a:pPr marL="0" indent="0" algn="just">
              <a:lnSpc>
                <a:spcPct val="114000"/>
              </a:lnSpc>
              <a:spcBef>
                <a:spcPts val="2381"/>
              </a:spcBef>
              <a:buNone/>
            </a:pPr>
            <a:r>
              <a:rPr lang="uk-UA" sz="555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Доробки, напрацьовані у співпраці різних секторів, мають у майбутньому призвести до прийняття (органом місцевого самоврядування, а також господарськими та громадськими партнерами) спільних концептуальних, організаційних і фінансових рішень, спрямованих на комплексне використання ресурсів і можливостей для розвитку громади та нейтралізації бар'єрів для цього розвитку (ефект синергії).</a:t>
            </a:r>
            <a:endParaRPr lang="pl-PL" sz="5555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05" y="12811642"/>
            <a:ext cx="5644796" cy="499967"/>
          </a:xfrm>
          <a:prstGeom prst="rect">
            <a:avLst/>
          </a:prstGeom>
        </p:spPr>
      </p:pic>
      <p:sp>
        <p:nvSpPr>
          <p:cNvPr id="5" name="Google Shape;255;p3"/>
          <p:cNvSpPr txBox="1"/>
          <p:nvPr/>
        </p:nvSpPr>
        <p:spPr>
          <a:xfrm>
            <a:off x="8361935" y="12816193"/>
            <a:ext cx="7660130" cy="4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859" tIns="120897" rIns="241859" bIns="120897" anchor="t" anchorCtr="0">
            <a:noAutofit/>
          </a:bodyPr>
          <a:lstStyle/>
          <a:p>
            <a:r>
              <a:rPr lang="en-US" sz="1587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ПРОЄКТ USAID «ГОВЕРЛА»</a:t>
            </a:r>
            <a:endParaRPr sz="7936" dirty="0"/>
          </a:p>
        </p:txBody>
      </p:sp>
      <p:pic>
        <p:nvPicPr>
          <p:cNvPr id="6" name="Obraz 1">
            <a:extLst>
              <a:ext uri="{FF2B5EF4-FFF2-40B4-BE49-F238E27FC236}">
                <a16:creationId xmlns:a16="http://schemas.microsoft.com/office/drawing/2014/main" id="{8670F8DD-21C8-418F-80F4-BAA62D10A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7" name="Obraz 2">
            <a:extLst>
              <a:ext uri="{FF2B5EF4-FFF2-40B4-BE49-F238E27FC236}">
                <a16:creationId xmlns:a16="http://schemas.microsoft.com/office/drawing/2014/main" id="{934AD4B0-3604-44BD-8C75-56806678F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8" name="Obraz 5">
            <a:extLst>
              <a:ext uri="{FF2B5EF4-FFF2-40B4-BE49-F238E27FC236}">
                <a16:creationId xmlns:a16="http://schemas.microsoft.com/office/drawing/2014/main" id="{0BA98FE6-4739-423F-992D-A96C181D5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26424"/>
      </p:ext>
    </p:extLst>
  </p:cSld>
  <p:clrMapOvr>
    <a:masterClrMapping/>
  </p:clrMapOvr>
  <p:transition spd="slow">
    <p:pull/>
  </p:transition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969327" y="1240635"/>
            <a:ext cx="1591887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867" dirty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 Neue Medium"/>
              </a:rPr>
              <a:t>ЧОМУ ГРОМАДІ ВАРТО МАТИ СТРАТЕГІЮ?</a:t>
            </a:r>
            <a:endParaRPr lang="pl-PL" sz="5867" dirty="0">
              <a:solidFill>
                <a:srgbClr val="00006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Neue Medium"/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8159552" y="4745765"/>
            <a:ext cx="1152128" cy="2304256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13536150" y="4745766"/>
            <a:ext cx="1344149" cy="2496277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8543595" y="9354277"/>
            <a:ext cx="1152128" cy="2112235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cxnSpLocks/>
          </p:cNvCxnSpPr>
          <p:nvPr/>
        </p:nvCxnSpPr>
        <p:spPr>
          <a:xfrm flipH="1">
            <a:off x="13055338" y="9354277"/>
            <a:ext cx="1479812" cy="2112235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86151" y="2195066"/>
            <a:ext cx="162472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Скеровує розвиток громади і забезпечує його сталість</a:t>
            </a:r>
          </a:p>
          <a:p>
            <a:pPr algn="ctr">
              <a:buFont typeface="Arial" pitchFamily="34" charset="0"/>
              <a:buChar char="•"/>
            </a:pPr>
            <a:r>
              <a:rPr lang="uk-UA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Підстава для подання заявок на фінансування</a:t>
            </a:r>
          </a:p>
          <a:p>
            <a:pPr algn="ctr">
              <a:buFont typeface="Arial" pitchFamily="34" charset="0"/>
              <a:buChar char="•"/>
            </a:pPr>
            <a:r>
              <a:rPr lang="uk-UA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Забезпечує інтеграцію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1088" y="11658535"/>
            <a:ext cx="82569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Основа для формування розвитку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47851" y="7242043"/>
            <a:ext cx="11421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Нематеріальна (процеси: стратегічне планування + реалізація стратегії)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1917" y="7269380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Матеріальна (документ)</a:t>
            </a:r>
          </a:p>
        </p:txBody>
      </p:sp>
      <p:pic>
        <p:nvPicPr>
          <p:cNvPr id="16" name="Obraz 1">
            <a:extLst>
              <a:ext uri="{FF2B5EF4-FFF2-40B4-BE49-F238E27FC236}">
                <a16:creationId xmlns:a16="http://schemas.microsoft.com/office/drawing/2014/main" id="{8B674E9C-72E7-4F74-AE78-0E8C4979D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17" name="Obraz 2">
            <a:extLst>
              <a:ext uri="{FF2B5EF4-FFF2-40B4-BE49-F238E27FC236}">
                <a16:creationId xmlns:a16="http://schemas.microsoft.com/office/drawing/2014/main" id="{34322908-D63C-4250-86CD-888431452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19" name="Obraz 5">
            <a:extLst>
              <a:ext uri="{FF2B5EF4-FFF2-40B4-BE49-F238E27FC236}">
                <a16:creationId xmlns:a16="http://schemas.microsoft.com/office/drawing/2014/main" id="{4D83E3FE-7597-43DD-90CC-B915190D7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57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3982D-C860-A9FE-0D1A-0C72F7DA8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4B0E9B-64F9-8F4D-D0F8-33364798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400" y="1255206"/>
            <a:ext cx="14600809" cy="1221198"/>
          </a:xfrm>
        </p:spPr>
        <p:txBody>
          <a:bodyPr/>
          <a:lstStyle/>
          <a:p>
            <a:r>
              <a:rPr lang="ru-RU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ПОЛЬСЬКИЙ ДОСВІД</a:t>
            </a:r>
            <a:endParaRPr lang="pl-PL" sz="5867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C0D14C-F064-1D5D-6516-E8938010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70" y="2856069"/>
            <a:ext cx="23056981" cy="10239493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1200"/>
              </a:spcBef>
            </a:pPr>
            <a:r>
              <a:rPr lang="uk-UA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Консолідація системи управління розвитком країни – </a:t>
            </a:r>
            <a:r>
              <a:rPr lang="uk-U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зменшення кількості та узгодженості планових документів на національному, регіональному та місцевому рівнях;</a:t>
            </a:r>
            <a:endParaRPr lang="pl-PL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Bef>
                <a:spcPts val="1200"/>
              </a:spcBef>
            </a:pP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Впровадження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інтегрованої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поєднання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соціально-економічного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просторового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планування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у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стратегії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є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розділи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присвячені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просторовим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питанням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стратегія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встановлює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основу для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відповідних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містобудівних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документів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l-PL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Bef>
                <a:spcPts val="1200"/>
              </a:spcBef>
            </a:pP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Створення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основи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сталого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розвитку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гармонійне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поєднання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трьох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факторів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розвитку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збереження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навколишнього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середовища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забезпечення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соціального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прогресу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економічного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зростання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планування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управління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розвитком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завдяки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якому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потреби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нинішнього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покоління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можуть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бути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задоволені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без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шкоди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можливостей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майбутніх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поколінь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задовольнити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свої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потреби</a:t>
            </a:r>
            <a:r>
              <a:rPr lang="pl-PL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1200"/>
              </a:spcBef>
            </a:pPr>
            <a:r>
              <a:rPr lang="uk-U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Наявність стратегії як </a:t>
            </a:r>
            <a:r>
              <a:rPr lang="uk-UA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обов’язок, встановлений законом</a:t>
            </a:r>
            <a:r>
              <a:rPr lang="uk-U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муніципалітетів (з січня 2026 року, наразі більшість органів місцевого самоврядування вже мають стратегії), </a:t>
            </a:r>
            <a:r>
              <a:rPr lang="uk-UA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процедурні вказівки </a:t>
            </a:r>
            <a:r>
              <a:rPr lang="uk-U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(громадські консультації щодо стратегії, висновки щодо проєкту стратегії від влади регіонального рівня, попередня оцінка проєкту, стратегічна екологічна оцінка) та </a:t>
            </a:r>
            <a:r>
              <a:rPr lang="uk-UA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методичні рекомендації </a:t>
            </a:r>
            <a:r>
              <a:rPr lang="uk-U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(висновки з діагностики стану громади, цілі та напрями діяльності, модель функціональної та просторової структури громади з вказанням керівних принципів для просторової політики територіальної громади, сфери стратегічного втручання, система впровадження, включаючи керівні принципи для виконавчих документів, фінансова структура із зазначенням потенційних джерел фінансування).</a:t>
            </a:r>
          </a:p>
          <a:p>
            <a:pPr algn="just">
              <a:lnSpc>
                <a:spcPct val="114000"/>
              </a:lnSpc>
              <a:spcBef>
                <a:spcPts val="1200"/>
              </a:spcBef>
            </a:pPr>
            <a:r>
              <a:rPr lang="uk-UA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Інституційний та </a:t>
            </a:r>
            <a:r>
              <a:rPr lang="uk-UA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компетентнісний</a:t>
            </a:r>
            <a:r>
              <a:rPr lang="uk-UA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розвиток адміністрації </a:t>
            </a:r>
            <a:r>
              <a:rPr lang="uk-U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територіальних громад – у відповідь на </a:t>
            </a:r>
            <a:r>
              <a:rPr lang="uk-UA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динамічно</a:t>
            </a:r>
            <a:r>
              <a:rPr lang="uk-U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мінливе середовище, постійно зростають вимоги та очікування мешканців і інших зацікавлених сторін щодо адміністрації</a:t>
            </a:r>
            <a:r>
              <a:rPr lang="pl-PL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1200"/>
              </a:spcBef>
            </a:pPr>
            <a:r>
              <a:rPr lang="uk-U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Зростання важливості </a:t>
            </a:r>
            <a:r>
              <a:rPr lang="uk-UA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співпраці</a:t>
            </a:r>
            <a:r>
              <a:rPr lang="uk-U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1) стратегія громади як документ усієї місцевої спільноти, партнерство також на етапі реалізації, 2) співпраця для вирішення спільних проблем або використання потрібних ресурсів і потенціалу, яка виходить за межі </a:t>
            </a:r>
            <a:r>
              <a:rPr lang="uk-UA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адмінстративних</a:t>
            </a:r>
            <a:r>
              <a:rPr lang="uk-U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кордонів територіальної громади</a:t>
            </a:r>
            <a:r>
              <a:rPr lang="pl-PL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1200"/>
              </a:spcBef>
            </a:pP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Акцент на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використання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власних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ресурсів</a:t>
            </a:r>
            <a:r>
              <a:rPr lang="ru-RU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3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потенціалу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унезалежнення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зовнішньої</a:t>
            </a:r>
            <a:r>
              <a:rPr lang="ru-RU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підтримки</a:t>
            </a:r>
            <a:r>
              <a:rPr lang="pl-PL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Obraz 1">
            <a:extLst>
              <a:ext uri="{FF2B5EF4-FFF2-40B4-BE49-F238E27FC236}">
                <a16:creationId xmlns:a16="http://schemas.microsoft.com/office/drawing/2014/main" id="{E2FBC77F-42B5-0B14-7CC1-1BC1BBBBA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7" name="Obraz 2">
            <a:extLst>
              <a:ext uri="{FF2B5EF4-FFF2-40B4-BE49-F238E27FC236}">
                <a16:creationId xmlns:a16="http://schemas.microsoft.com/office/drawing/2014/main" id="{07346593-D540-6A79-07FC-407352E5E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8" name="Obraz 5">
            <a:extLst>
              <a:ext uri="{FF2B5EF4-FFF2-40B4-BE49-F238E27FC236}">
                <a16:creationId xmlns:a16="http://schemas.microsoft.com/office/drawing/2014/main" id="{8FA28E2F-2A8D-2A6F-BAFC-E09313E5D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2252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2D64D-1790-084F-E632-222FBEF9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121F6E-CBAA-0329-4946-0FBF2B1D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43" y="1761067"/>
            <a:ext cx="14903183" cy="1211986"/>
          </a:xfrm>
        </p:spPr>
        <p:txBody>
          <a:bodyPr>
            <a:normAutofit/>
          </a:bodyPr>
          <a:lstStyle/>
          <a:p>
            <a:r>
              <a:rPr lang="ru-RU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ОСНОВНА НОРМАТИВНА БАЗА В УКРАЇНІ</a:t>
            </a:r>
            <a:endParaRPr lang="pl-PL" sz="5867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94805F-AEAC-ABEA-9F12-E877FC8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805" y="4381594"/>
            <a:ext cx="22729263" cy="774334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794"/>
              </a:spcBef>
            </a:pP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України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«Про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місцеве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самоврядування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uk-UA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l-PL" sz="5291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794"/>
              </a:spcBef>
            </a:pP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Законом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України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«Про засади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державної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регіональної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політики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uk-UA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l-PL" sz="5291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794"/>
              </a:spcBef>
            </a:pPr>
            <a:r>
              <a:rPr lang="uk-UA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Методичні рекомендації щодо порядку розроблення, затвердження, реалізації, проведення моніторингу та оцінювання реалізації стратегій розвитку територіальних громад, затверджені Наказом Міністерства розвитку громад та територій України від 21 грудня 2022 року № 265 ;</a:t>
            </a:r>
            <a:endParaRPr lang="pl-PL" sz="5291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794"/>
              </a:spcBef>
            </a:pPr>
            <a:r>
              <a:rPr lang="uk-UA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Порядок розроблення, реалізації та моніторингу плану відновлення та розвитку регіонів і планів відновлення та розвитку територіальних громад затверджений Постановою КМУ від 18 липня 2023 р. № 731.;</a:t>
            </a:r>
          </a:p>
          <a:p>
            <a:pPr algn="just">
              <a:lnSpc>
                <a:spcPct val="110000"/>
              </a:lnSpc>
              <a:spcBef>
                <a:spcPts val="794"/>
              </a:spcBef>
            </a:pP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України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«Про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державне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прогнозування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розроблення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економічного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соціального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розвитку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291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України</a:t>
            </a:r>
            <a:r>
              <a:rPr lang="ru-RU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pl-PL" sz="5291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529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42C98E-97CE-78EC-4EFE-E8D7BDF8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5" y="12811642"/>
            <a:ext cx="5644796" cy="499967"/>
          </a:xfrm>
          <a:prstGeom prst="rect">
            <a:avLst/>
          </a:prstGeom>
        </p:spPr>
      </p:pic>
      <p:sp>
        <p:nvSpPr>
          <p:cNvPr id="5" name="Google Shape;255;p3">
            <a:extLst>
              <a:ext uri="{FF2B5EF4-FFF2-40B4-BE49-F238E27FC236}">
                <a16:creationId xmlns:a16="http://schemas.microsoft.com/office/drawing/2014/main" id="{9D29ECBA-3B29-F7B8-DCEE-7293E1F7A6ED}"/>
              </a:ext>
            </a:extLst>
          </p:cNvPr>
          <p:cNvSpPr txBox="1"/>
          <p:nvPr/>
        </p:nvSpPr>
        <p:spPr>
          <a:xfrm>
            <a:off x="8361935" y="12816193"/>
            <a:ext cx="7660130" cy="48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859" tIns="120897" rIns="241859" bIns="120897" anchor="t" anchorCtr="0">
            <a:noAutofit/>
          </a:bodyPr>
          <a:lstStyle/>
          <a:p>
            <a:r>
              <a:rPr lang="en-US" sz="1587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ПРОЄКТ USAID «ГОВЕРЛА»</a:t>
            </a:r>
            <a:endParaRPr sz="7936" dirty="0"/>
          </a:p>
        </p:txBody>
      </p:sp>
      <p:pic>
        <p:nvPicPr>
          <p:cNvPr id="6" name="Obraz 1">
            <a:extLst>
              <a:ext uri="{FF2B5EF4-FFF2-40B4-BE49-F238E27FC236}">
                <a16:creationId xmlns:a16="http://schemas.microsoft.com/office/drawing/2014/main" id="{AE9B0FEA-6858-B915-563C-B6A79A878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7" name="Obraz 2">
            <a:extLst>
              <a:ext uri="{FF2B5EF4-FFF2-40B4-BE49-F238E27FC236}">
                <a16:creationId xmlns:a16="http://schemas.microsoft.com/office/drawing/2014/main" id="{3CAF12E7-15E9-2822-BE4F-1DCD426E1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8" name="Obraz 5">
            <a:extLst>
              <a:ext uri="{FF2B5EF4-FFF2-40B4-BE49-F238E27FC236}">
                <a16:creationId xmlns:a16="http://schemas.microsoft.com/office/drawing/2014/main" id="{4C14C62F-072E-6B51-7874-62526FFB0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17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112" y="1684239"/>
            <a:ext cx="20863775" cy="1814244"/>
          </a:xfrm>
        </p:spPr>
        <p:txBody>
          <a:bodyPr>
            <a:noAutofit/>
          </a:bodyPr>
          <a:lstStyle/>
          <a:p>
            <a:r>
              <a:rPr lang="ru-RU" sz="5867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ДЕРЖАВНА ПОЛІТИКА РЕГІОНАЛЬНОГО ТА МІСЦЕВОГО РОЗВИТКУ</a:t>
            </a:r>
            <a:endParaRPr lang="uk-UA" sz="5867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124199" y="4057649"/>
            <a:ext cx="20120077" cy="7799211"/>
            <a:chOff x="0" y="2"/>
            <a:chExt cx="8522618" cy="5567043"/>
          </a:xfrm>
        </p:grpSpPr>
        <p:sp>
          <p:nvSpPr>
            <p:cNvPr id="5" name="Oval 36"/>
            <p:cNvSpPr>
              <a:spLocks noChangeArrowheads="1"/>
            </p:cNvSpPr>
            <p:nvPr/>
          </p:nvSpPr>
          <p:spPr bwMode="auto">
            <a:xfrm>
              <a:off x="3696997" y="3609769"/>
              <a:ext cx="4825621" cy="195727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38100" algn="ctr">
              <a:solidFill>
                <a:srgbClr val="009242">
                  <a:alpha val="38039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3571"/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3696997" y="1235004"/>
              <a:ext cx="4825621" cy="305735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38100" algn="ctr">
              <a:solidFill>
                <a:srgbClr val="0070C0">
                  <a:alpha val="25882"/>
                </a:srgb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uk-UA" altLang="uk-UA" sz="3571"/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0" y="2"/>
              <a:ext cx="8194611" cy="5567041"/>
              <a:chOff x="0" y="0"/>
              <a:chExt cx="8195691" cy="5977728"/>
            </a:xfrm>
          </p:grpSpPr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723327" y="697067"/>
                <a:ext cx="7472364" cy="5280661"/>
                <a:chOff x="723327" y="697067"/>
                <a:chExt cx="9104162" cy="6477171"/>
              </a:xfrm>
            </p:grpSpPr>
            <p:grpSp>
              <p:nvGrpSpPr>
                <p:cNvPr id="15" name="Group 31"/>
                <p:cNvGrpSpPr>
                  <a:grpSpLocks/>
                </p:cNvGrpSpPr>
                <p:nvPr/>
              </p:nvGrpSpPr>
              <p:grpSpPr bwMode="auto">
                <a:xfrm>
                  <a:off x="2913169" y="697067"/>
                  <a:ext cx="6914320" cy="6477171"/>
                  <a:chOff x="2913169" y="697067"/>
                  <a:chExt cx="6914320" cy="6477171"/>
                </a:xfrm>
              </p:grpSpPr>
              <p:sp>
                <p:nvSpPr>
                  <p:cNvPr id="19" name="Rectangle 41"/>
                  <p:cNvSpPr/>
                  <p:nvPr/>
                </p:nvSpPr>
                <p:spPr>
                  <a:xfrm>
                    <a:off x="5461755" y="697067"/>
                    <a:ext cx="1774374" cy="718459"/>
                  </a:xfrm>
                  <a:prstGeom prst="rect">
                    <a:avLst/>
                  </a:prstGeom>
                  <a:solidFill>
                    <a:srgbClr val="FFC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lIns="102050" tIns="51028" rIns="102050" bIns="5102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uk-UA" altLang="uk-UA" sz="1786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ПРОЕКТИ (без впливу на розвиток  регіонів)</a:t>
                    </a:r>
                    <a:endParaRPr lang="uk-UA" altLang="uk-UA" sz="1786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Rectangle 42"/>
                  <p:cNvSpPr/>
                  <p:nvPr/>
                </p:nvSpPr>
                <p:spPr>
                  <a:xfrm>
                    <a:off x="5439987" y="1537540"/>
                    <a:ext cx="1779816" cy="943780"/>
                  </a:xfrm>
                  <a:prstGeom prst="rect">
                    <a:avLst/>
                  </a:prstGeom>
                  <a:solidFill>
                    <a:srgbClr val="00B0F0">
                      <a:alpha val="84000"/>
                    </a:srgbClr>
                  </a:solidFill>
                  <a:ln w="31750" cap="flat" cmpd="sng" algn="ctr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lIns="102050" tIns="51028" rIns="102050" bIns="5102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uk-UA" altLang="uk-UA" sz="1786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ПРОЕКТИ (що мають вплив на розвиток  регіонів)</a:t>
                    </a:r>
                    <a:endParaRPr lang="uk-UA" altLang="uk-UA" sz="1786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Rectangle 43"/>
                  <p:cNvSpPr/>
                  <p:nvPr/>
                </p:nvSpPr>
                <p:spPr>
                  <a:xfrm>
                    <a:off x="2913169" y="713479"/>
                    <a:ext cx="1785258" cy="1807028"/>
                  </a:xfrm>
                  <a:prstGeom prst="rect">
                    <a:avLst/>
                  </a:prstGeom>
                  <a:solidFill>
                    <a:srgbClr val="FFC000">
                      <a:alpha val="86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lIns="102050" tIns="51028" rIns="102050" bIns="5102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uk-UA" altLang="uk-UA" sz="1984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Галузеві</a:t>
                    </a:r>
                    <a:br>
                      <a:rPr lang="uk-UA" altLang="uk-UA" sz="1984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</a:br>
                    <a:r>
                      <a:rPr lang="uk-UA" altLang="uk-UA" sz="1984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ДЕРЖАВНІ </a:t>
                    </a:r>
                    <a:br>
                      <a:rPr lang="uk-UA" altLang="uk-UA" sz="1984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</a:br>
                    <a:r>
                      <a:rPr lang="uk-UA" altLang="uk-UA" sz="1984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ЦІЛЬОВІ ПРОГРАМИ,</a:t>
                    </a:r>
                    <a:endParaRPr lang="uk-UA" altLang="uk-UA" sz="1984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>
                      <a:defRPr/>
                    </a:pPr>
                    <a:br>
                      <a:rPr lang="uk-UA" altLang="uk-UA" sz="1984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</a:br>
                    <a:r>
                      <a:rPr lang="uk-UA" altLang="uk-UA" sz="1984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БЮДЖЕТНІ ПРОГРАМИ</a:t>
                    </a:r>
                    <a:endParaRPr lang="uk-UA" altLang="uk-UA" sz="1984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Rectangle 44"/>
                  <p:cNvSpPr/>
                  <p:nvPr/>
                </p:nvSpPr>
                <p:spPr>
                  <a:xfrm>
                    <a:off x="2925146" y="2668695"/>
                    <a:ext cx="1785259" cy="2719278"/>
                  </a:xfrm>
                  <a:prstGeom prst="rect">
                    <a:avLst/>
                  </a:prstGeom>
                  <a:solidFill>
                    <a:srgbClr val="00B0F0">
                      <a:alpha val="88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lIns="102050" tIns="51028" rIns="102050" bIns="5102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uk-UA" altLang="uk-UA" sz="2778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ПЛАН РЕАЛІЗАЦІЇ </a:t>
                    </a:r>
                    <a:br>
                      <a:rPr lang="uk-UA" altLang="uk-UA" sz="2778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</a:br>
                    <a:r>
                      <a:rPr lang="uk-UA" altLang="uk-UA" sz="2778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ДСРР-2023</a:t>
                    </a:r>
                    <a:endParaRPr lang="uk-UA" altLang="uk-UA" sz="2778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>
                      <a:defRPr/>
                    </a:pPr>
                    <a:r>
                      <a:rPr lang="uk-UA" altLang="uk-UA" sz="2778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(Програми 1,2,3)</a:t>
                    </a:r>
                    <a:endParaRPr lang="uk-UA" altLang="uk-UA" sz="2778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Rectangle 45"/>
                  <p:cNvSpPr/>
                  <p:nvPr/>
                </p:nvSpPr>
                <p:spPr>
                  <a:xfrm>
                    <a:off x="5433379" y="2668694"/>
                    <a:ext cx="1791867" cy="999652"/>
                  </a:xfrm>
                  <a:prstGeom prst="rect">
                    <a:avLst/>
                  </a:prstGeom>
                  <a:solidFill>
                    <a:srgbClr val="00B0F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lIns="102050" tIns="51028" rIns="102050" bIns="5102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uk-UA" altLang="uk-UA" sz="1786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ПРОЕКТИ</a:t>
                    </a:r>
                    <a:endParaRPr lang="uk-UA" altLang="uk-UA" sz="1786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>
                      <a:defRPr/>
                    </a:pPr>
                    <a:r>
                      <a:rPr lang="uk-UA" altLang="uk-UA" sz="1786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ДЛЯ РЕАЛІЗАЦІЇ ЦІЛЕЙ 1 і 2 ДСРР</a:t>
                    </a:r>
                    <a:endParaRPr lang="uk-UA" altLang="uk-UA" sz="1786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Rectangle 46"/>
                  <p:cNvSpPr/>
                  <p:nvPr/>
                </p:nvSpPr>
                <p:spPr>
                  <a:xfrm>
                    <a:off x="5472590" y="4679855"/>
                    <a:ext cx="1785258" cy="801098"/>
                  </a:xfrm>
                  <a:prstGeom prst="rect">
                    <a:avLst/>
                  </a:prstGeom>
                  <a:solidFill>
                    <a:srgbClr val="00B0F0">
                      <a:alpha val="7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lIns="102050" tIns="51028" rIns="102050" bIns="5102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uk-UA" altLang="uk-UA" sz="1984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ПРОЕКТИ </a:t>
                    </a:r>
                    <a:endParaRPr lang="uk-UA" altLang="uk-UA" sz="1984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>
                      <a:defRPr/>
                    </a:pPr>
                    <a:r>
                      <a:rPr lang="uk-UA" altLang="uk-UA" sz="1984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цілі </a:t>
                    </a:r>
                    <a:r>
                      <a:rPr lang="ru-RU" altLang="uk-UA" sz="1984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1-</a:t>
                    </a:r>
                    <a:r>
                      <a:rPr lang="uk-UA" altLang="uk-UA" sz="1984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2 (КОНКУРС)</a:t>
                    </a:r>
                    <a:endParaRPr lang="uk-UA" altLang="uk-UA" sz="1984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Rectangle 47"/>
                  <p:cNvSpPr/>
                  <p:nvPr/>
                </p:nvSpPr>
                <p:spPr>
                  <a:xfrm>
                    <a:off x="2929363" y="5529565"/>
                    <a:ext cx="1785257" cy="1644673"/>
                  </a:xfrm>
                  <a:prstGeom prst="rect">
                    <a:avLst/>
                  </a:prstGeom>
                  <a:solidFill>
                    <a:srgbClr val="92D050">
                      <a:alpha val="86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lIns="102050" tIns="51028" rIns="102050" bIns="5102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uk-UA" altLang="uk-UA" sz="2778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ПЛАН реалізації 2021-2023</a:t>
                    </a:r>
                    <a:endParaRPr lang="uk-UA" altLang="uk-UA" sz="2778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Rectangle 48"/>
                  <p:cNvSpPr/>
                  <p:nvPr/>
                </p:nvSpPr>
                <p:spPr>
                  <a:xfrm>
                    <a:off x="5472589" y="5587594"/>
                    <a:ext cx="1747214" cy="1534374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lIns="102050" tIns="51028" rIns="102050" bIns="5102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uk-UA" altLang="uk-UA" sz="2778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Каталог регіональних проектів  </a:t>
                    </a:r>
                    <a:endParaRPr lang="uk-UA" altLang="uk-UA" sz="2778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Rectangle 50"/>
                  <p:cNvSpPr/>
                  <p:nvPr/>
                </p:nvSpPr>
                <p:spPr>
                  <a:xfrm>
                    <a:off x="8042231" y="5503463"/>
                    <a:ext cx="1785258" cy="1618505"/>
                  </a:xfrm>
                  <a:prstGeom prst="rect">
                    <a:avLst/>
                  </a:prstGeom>
                  <a:solidFill>
                    <a:srgbClr val="90CC53">
                      <a:alpha val="84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lIns="102050" tIns="51028" rIns="102050" bIns="5102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endParaRPr lang="uk-UA" altLang="uk-UA" sz="2381">
                      <a:solidFill>
                        <a:srgbClr val="000000"/>
                      </a:solidFill>
                      <a:latin typeface="PF Square Sans Pro" panose="02000506040000020004" pitchFamily="2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>
                      <a:defRPr/>
                    </a:pPr>
                    <a:r>
                      <a:rPr lang="uk-UA" altLang="uk-UA" sz="2381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ДЕРЖАВНИЙ ФОНД РЕГІОНАЛЬНОГО РОЗВИТКУ</a:t>
                    </a:r>
                    <a:endParaRPr lang="uk-UA" altLang="uk-UA" sz="238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>
                      <a:defRPr/>
                    </a:pPr>
                    <a:r>
                      <a:rPr lang="uk-UA" altLang="uk-UA" sz="1389"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 </a:t>
                    </a:r>
                    <a:endParaRPr lang="uk-UA" altLang="uk-UA" sz="1786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Rectangle 51"/>
                  <p:cNvSpPr/>
                  <p:nvPr/>
                </p:nvSpPr>
                <p:spPr>
                  <a:xfrm>
                    <a:off x="8016064" y="697068"/>
                    <a:ext cx="1785259" cy="1823438"/>
                  </a:xfrm>
                  <a:prstGeom prst="rect">
                    <a:avLst/>
                  </a:prstGeom>
                  <a:solidFill>
                    <a:srgbClr val="FFC000">
                      <a:alpha val="89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lIns="102050" tIns="51028" rIns="102050" bIns="5102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uk-UA" altLang="uk-UA" sz="2381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ДЕРЖАВНИЙ БЮДЖЕТ</a:t>
                    </a:r>
                    <a:endParaRPr lang="uk-UA" altLang="uk-UA" sz="238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>
                      <a:defRPr/>
                    </a:pPr>
                    <a:br>
                      <a:rPr lang="uk-UA" altLang="uk-UA" sz="1389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</a:br>
                    <a:endParaRPr lang="uk-UA" altLang="uk-UA" sz="1786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Rectangle 52"/>
                  <p:cNvSpPr/>
                  <p:nvPr/>
                </p:nvSpPr>
                <p:spPr>
                  <a:xfrm>
                    <a:off x="5456313" y="3760556"/>
                    <a:ext cx="1785258" cy="792371"/>
                  </a:xfrm>
                  <a:prstGeom prst="rect">
                    <a:avLst/>
                  </a:prstGeom>
                  <a:solidFill>
                    <a:srgbClr val="00B0F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lIns="102050" tIns="51028" rIns="102050" bIns="51028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uk-UA" altLang="uk-UA" sz="1984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ЗАХОДИ </a:t>
                    </a:r>
                    <a:endParaRPr lang="uk-UA" altLang="uk-UA" sz="1984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 eaLnBrk="1" hangingPunct="1">
                      <a:defRPr/>
                    </a:pPr>
                    <a:r>
                      <a:rPr lang="uk-UA" altLang="uk-UA" sz="1984" dirty="0">
                        <a:solidFill>
                          <a:srgbClr val="000000"/>
                        </a:solidFill>
                        <a:latin typeface="PF Square Sans Pro" panose="02000506040000020004" pitchFamily="2" charset="0"/>
                        <a:cs typeface="Times New Roman" panose="02020603050405020304" pitchFamily="18" charset="0"/>
                      </a:rPr>
                      <a:t>цілі 3 ДСРР</a:t>
                    </a:r>
                    <a:endParaRPr lang="uk-UA" altLang="uk-UA" sz="1984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Right Brace 53"/>
                  <p:cNvSpPr/>
                  <p:nvPr/>
                </p:nvSpPr>
                <p:spPr>
                  <a:xfrm>
                    <a:off x="7331505" y="2649895"/>
                    <a:ext cx="726862" cy="2707768"/>
                  </a:xfrm>
                  <a:prstGeom prst="rightBrace">
                    <a:avLst>
                      <a:gd name="adj1" fmla="val 8333"/>
                      <a:gd name="adj2" fmla="val 29985"/>
                    </a:avLst>
                  </a:prstGeom>
                  <a:noFill/>
                  <a:ln w="19050" cap="flat" cmpd="sng" algn="ctr">
                    <a:solidFill>
                      <a:srgbClr val="0070C0"/>
                    </a:solidFill>
                    <a:prstDash val="solid"/>
                    <a:miter lim="800000"/>
                  </a:ln>
                  <a:effectLst/>
                </p:spPr>
                <p:txBody>
                  <a:bodyPr vert="vert270" lIns="102050" tIns="51028" rIns="102050" bIns="51028" anchor="ctr"/>
                  <a:lstStyle/>
                  <a:p>
                    <a:pPr algn="ctr">
                      <a:defRPr/>
                    </a:pPr>
                    <a:r>
                      <a:rPr lang="uk-UA" sz="1116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ФІНАНСУВАННЯ</a:t>
                    </a:r>
                    <a:endParaRPr lang="uk-UA" sz="1786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ight Brace 54"/>
                  <p:cNvSpPr/>
                  <p:nvPr/>
                </p:nvSpPr>
                <p:spPr>
                  <a:xfrm>
                    <a:off x="7241570" y="697067"/>
                    <a:ext cx="726862" cy="1807028"/>
                  </a:xfrm>
                  <a:prstGeom prst="rightBrace">
                    <a:avLst>
                      <a:gd name="adj1" fmla="val 8333"/>
                      <a:gd name="adj2" fmla="val 72493"/>
                    </a:avLst>
                  </a:prstGeom>
                  <a:noFill/>
                  <a:ln w="19050" cap="flat" cmpd="sng" algn="ctr">
                    <a:solidFill>
                      <a:srgbClr val="E88F52"/>
                    </a:solidFill>
                    <a:prstDash val="solid"/>
                    <a:miter lim="800000"/>
                  </a:ln>
                  <a:effectLst/>
                </p:spPr>
                <p:txBody>
                  <a:bodyPr vert="vert270" lIns="102050" tIns="51028" rIns="102050" bIns="51028" anchor="ctr"/>
                  <a:lstStyle/>
                  <a:p>
                    <a:pPr algn="ctr">
                      <a:defRPr/>
                    </a:pPr>
                    <a:r>
                      <a:rPr lang="uk-UA" sz="1116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ФІНАНСУВАННЯ</a:t>
                    </a:r>
                    <a:endParaRPr lang="uk-UA" sz="1786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Right Brace 55"/>
                  <p:cNvSpPr>
                    <a:spLocks/>
                  </p:cNvSpPr>
                  <p:nvPr/>
                </p:nvSpPr>
                <p:spPr bwMode="auto">
                  <a:xfrm rot="10800000">
                    <a:off x="4710873" y="697815"/>
                    <a:ext cx="728700" cy="2969837"/>
                  </a:xfrm>
                  <a:prstGeom prst="rightBrace">
                    <a:avLst>
                      <a:gd name="adj1" fmla="val 8340"/>
                      <a:gd name="adj2" fmla="val 54560"/>
                    </a:avLst>
                  </a:prstGeom>
                  <a:noFill/>
                  <a:ln w="19050" algn="ctr">
                    <a:solidFill>
                      <a:srgbClr val="E88F52">
                        <a:alpha val="78822"/>
                      </a:srgbClr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 lIns="102050" tIns="51028" rIns="102050" bIns="51028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uk-UA" altLang="uk-UA" sz="119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РЕАЛІЗАЦІЯ</a:t>
                    </a:r>
                    <a:endParaRPr lang="uk-UA" altLang="uk-UA" sz="1786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Right Brace 56"/>
                  <p:cNvSpPr>
                    <a:spLocks/>
                  </p:cNvSpPr>
                  <p:nvPr/>
                </p:nvSpPr>
                <p:spPr bwMode="auto">
                  <a:xfrm rot="10800000">
                    <a:off x="4731758" y="1538383"/>
                    <a:ext cx="420048" cy="3855978"/>
                  </a:xfrm>
                  <a:prstGeom prst="rightBrace">
                    <a:avLst>
                      <a:gd name="adj1" fmla="val 8330"/>
                      <a:gd name="adj2" fmla="val 49606"/>
                    </a:avLst>
                  </a:prstGeom>
                  <a:noFill/>
                  <a:ln w="19050" algn="ctr">
                    <a:solidFill>
                      <a:srgbClr val="0070C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 lIns="102050" tIns="51028" rIns="102050" bIns="51028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uk-UA" altLang="uk-UA" sz="119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РЕАЛІЗАЦІЯ</a:t>
                    </a:r>
                    <a:endParaRPr lang="uk-UA" altLang="uk-UA" sz="1786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Right Brace 57"/>
                  <p:cNvSpPr>
                    <a:spLocks/>
                  </p:cNvSpPr>
                  <p:nvPr/>
                </p:nvSpPr>
                <p:spPr bwMode="auto">
                  <a:xfrm rot="10800000">
                    <a:off x="4731758" y="4647472"/>
                    <a:ext cx="726380" cy="2258393"/>
                  </a:xfrm>
                  <a:prstGeom prst="rightBrace">
                    <a:avLst>
                      <a:gd name="adj1" fmla="val 8334"/>
                      <a:gd name="adj2" fmla="val 30593"/>
                    </a:avLst>
                  </a:prstGeom>
                  <a:noFill/>
                  <a:ln w="19050" algn="ctr">
                    <a:solidFill>
                      <a:srgbClr val="009242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eaVert" lIns="102050" tIns="51028" rIns="102050" bIns="51028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uk-UA" altLang="uk-UA" sz="119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a:t>РЕАЛІЗАЦІЯ</a:t>
                    </a:r>
                    <a:endParaRPr lang="uk-UA" altLang="uk-UA" sz="1786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6" name="Rectangle 33"/>
                <p:cNvSpPr/>
                <p:nvPr/>
              </p:nvSpPr>
              <p:spPr>
                <a:xfrm>
                  <a:off x="723327" y="4645136"/>
                  <a:ext cx="1785257" cy="2529102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102050" tIns="51028" rIns="102050" bIns="51028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uk-UA" altLang="uk-UA" sz="2778" dirty="0">
                      <a:solidFill>
                        <a:srgbClr val="000000"/>
                      </a:solidFill>
                      <a:latin typeface="PF Square Sans Pro" panose="02000506040000020004" pitchFamily="2" charset="0"/>
                      <a:cs typeface="Times New Roman" panose="02020603050405020304" pitchFamily="18" charset="0"/>
                    </a:rPr>
                    <a:t>СТРАТЕГІЯ РОЗВИТКУ</a:t>
                  </a:r>
                  <a:endParaRPr lang="uk-UA" altLang="uk-UA" sz="2778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defRPr/>
                  </a:pPr>
                  <a:r>
                    <a:rPr lang="uk-UA" altLang="uk-UA" sz="2778" dirty="0">
                      <a:solidFill>
                        <a:srgbClr val="000000"/>
                      </a:solidFill>
                      <a:latin typeface="PF Square Sans Pro" panose="02000506040000020004" pitchFamily="2" charset="0"/>
                      <a:cs typeface="Times New Roman" panose="02020603050405020304" pitchFamily="18" charset="0"/>
                    </a:rPr>
                    <a:t>ОБЛАСТІ 2027</a:t>
                  </a:r>
                  <a:endParaRPr lang="uk-UA" altLang="uk-UA" sz="2778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35"/>
                <p:cNvSpPr/>
                <p:nvPr/>
              </p:nvSpPr>
              <p:spPr>
                <a:xfrm>
                  <a:off x="743121" y="1537540"/>
                  <a:ext cx="1785258" cy="2995036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102050" tIns="51028" rIns="102050" bIns="51028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uk-UA" altLang="uk-UA" sz="2381" dirty="0">
                      <a:solidFill>
                        <a:srgbClr val="000000"/>
                      </a:solidFill>
                      <a:latin typeface="PF Square Sans Pro" panose="02000506040000020004" pitchFamily="2" charset="0"/>
                      <a:cs typeface="Times New Roman" panose="02020603050405020304" pitchFamily="18" charset="0"/>
                    </a:rPr>
                    <a:t>ДЕРЖАВНА СТРАТЕГІЯ РЕГІОНАЛЬНОГО РОЗВИТКУ 2027</a:t>
                  </a:r>
                  <a:endParaRPr lang="uk-UA" altLang="uk-UA" sz="238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38"/>
                <p:cNvSpPr/>
                <p:nvPr/>
              </p:nvSpPr>
              <p:spPr>
                <a:xfrm>
                  <a:off x="764480" y="713479"/>
                  <a:ext cx="1785258" cy="711502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lIns="102050" tIns="51028" rIns="102050" bIns="51028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uk-UA" altLang="uk-UA" sz="1984" dirty="0">
                      <a:solidFill>
                        <a:srgbClr val="000000"/>
                      </a:solidFill>
                      <a:latin typeface="PF Square Sans Pro" panose="02000506040000020004" pitchFamily="2" charset="0"/>
                      <a:cs typeface="Times New Roman" panose="02020603050405020304" pitchFamily="18" charset="0"/>
                    </a:rPr>
                    <a:t>Галузеві</a:t>
                  </a:r>
                  <a:br>
                    <a:rPr lang="uk-UA" altLang="uk-UA" sz="1984" dirty="0">
                      <a:solidFill>
                        <a:srgbClr val="000000"/>
                      </a:solidFill>
                      <a:latin typeface="PF Square Sans Pro" panose="02000506040000020004" pitchFamily="2" charset="0"/>
                      <a:cs typeface="Times New Roman" panose="02020603050405020304" pitchFamily="18" charset="0"/>
                    </a:rPr>
                  </a:br>
                  <a:r>
                    <a:rPr lang="uk-UA" altLang="uk-UA" sz="1984" dirty="0">
                      <a:solidFill>
                        <a:srgbClr val="000000"/>
                      </a:solidFill>
                      <a:latin typeface="PF Square Sans Pro" panose="02000506040000020004" pitchFamily="2" charset="0"/>
                      <a:cs typeface="Times New Roman" panose="02020603050405020304" pitchFamily="18" charset="0"/>
                    </a:rPr>
                    <a:t>СТРАТЕГІЇ РОЗВИТКУ</a:t>
                  </a:r>
                  <a:endParaRPr lang="uk-UA" altLang="uk-UA" sz="1984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Rectangle 26"/>
              <p:cNvSpPr/>
              <p:nvPr/>
            </p:nvSpPr>
            <p:spPr bwMode="auto">
              <a:xfrm>
                <a:off x="6708938" y="2289154"/>
                <a:ext cx="1465275" cy="2207570"/>
              </a:xfrm>
              <a:prstGeom prst="rect">
                <a:avLst/>
              </a:prstGeom>
              <a:solidFill>
                <a:srgbClr val="00B0F0">
                  <a:alpha val="8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102050" tIns="51028" rIns="102050" bIns="5102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uk-UA" altLang="uk-UA" sz="1984" dirty="0">
                  <a:solidFill>
                    <a:srgbClr val="000000"/>
                  </a:solidFill>
                  <a:latin typeface="PF Square Sans Pro" panose="02000506040000020004" pitchFamily="2" charset="0"/>
                  <a:cs typeface="Times New Roman" panose="02020603050405020304" pitchFamily="18" charset="0"/>
                </a:endParaRPr>
              </a:p>
              <a:p>
                <a:pPr algn="ctr" eaLnBrk="1" hangingPunct="1">
                  <a:defRPr/>
                </a:pPr>
                <a:r>
                  <a:rPr lang="uk-UA" altLang="uk-UA" sz="1984" dirty="0">
                    <a:solidFill>
                      <a:srgbClr val="000000"/>
                    </a:solidFill>
                    <a:latin typeface="PF Square Sans Pro" panose="02000506040000020004" pitchFamily="2" charset="0"/>
                    <a:cs typeface="Times New Roman" panose="02020603050405020304" pitchFamily="18" charset="0"/>
                  </a:rPr>
                  <a:t>ДЕРЖАВНИЙ БЮДЖЕТ</a:t>
                </a:r>
                <a:endParaRPr lang="uk-UA" altLang="uk-UA" sz="1984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>
                  <a:defRPr/>
                </a:pPr>
                <a:r>
                  <a:rPr lang="uk-UA" altLang="uk-UA" sz="1984" dirty="0">
                    <a:solidFill>
                      <a:srgbClr val="000000"/>
                    </a:solidFill>
                    <a:latin typeface="PF Square Sans Pro" panose="02000506040000020004" pitchFamily="2" charset="0"/>
                    <a:cs typeface="Times New Roman" panose="02020603050405020304" pitchFamily="18" charset="0"/>
                  </a:rPr>
                  <a:t>БЮДЖЕТНА ПРОГРАМА «План реалізації Державної стратегії регіонального розвитку України до 2027 року»</a:t>
                </a:r>
                <a:endParaRPr lang="uk-UA" altLang="uk-UA" sz="1984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>
                  <a:defRPr/>
                </a:pPr>
                <a:r>
                  <a:rPr lang="uk-UA" altLang="uk-UA" sz="198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0" name="Right Brace 27"/>
              <p:cNvSpPr/>
              <p:nvPr/>
            </p:nvSpPr>
            <p:spPr bwMode="auto">
              <a:xfrm>
                <a:off x="6133833" y="4636872"/>
                <a:ext cx="596582" cy="1095473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vert="vert270" lIns="102050" tIns="51028" rIns="102050" bIns="51028" anchor="ctr"/>
              <a:lstStyle/>
              <a:p>
                <a:pPr algn="ctr">
                  <a:defRPr/>
                </a:pPr>
                <a:r>
                  <a:rPr lang="uk-UA" sz="1116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ФІНАНСУВАННЯ</a:t>
                </a:r>
                <a:endParaRPr lang="uk-UA" sz="1786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Snip Same Side Corner Rectangle 29"/>
              <p:cNvSpPr/>
              <p:nvPr/>
            </p:nvSpPr>
            <p:spPr bwMode="auto">
              <a:xfrm>
                <a:off x="0" y="828"/>
                <a:ext cx="2222379" cy="580068"/>
              </a:xfrm>
              <a:prstGeom prst="snip2Same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102050" tIns="51028" rIns="102050" bIns="5102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uk-UA" altLang="uk-UA" sz="1984" dirty="0">
                    <a:solidFill>
                      <a:srgbClr val="000000"/>
                    </a:solidFill>
                    <a:latin typeface="PF Square Sans Pro" panose="02000506040000020004" pitchFamily="2" charset="0"/>
                    <a:cs typeface="Times New Roman" panose="02020603050405020304" pitchFamily="18" charset="0"/>
                  </a:rPr>
                  <a:t>СТРАТЕГІЧНІ ПЛАНУВАЛЬНІ ДОКУМЕНТИ РОЗВИТКУ</a:t>
                </a:r>
                <a:endParaRPr lang="uk-UA" altLang="uk-UA" sz="1984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Snip Same Side Corner Rectangle 30"/>
              <p:cNvSpPr/>
              <p:nvPr/>
            </p:nvSpPr>
            <p:spPr bwMode="auto">
              <a:xfrm>
                <a:off x="2520669" y="9565"/>
                <a:ext cx="1465274" cy="580068"/>
              </a:xfrm>
              <a:prstGeom prst="snip2Same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102050" tIns="51028" rIns="102050" bIns="5102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uk-UA" altLang="uk-UA" sz="2381" dirty="0">
                    <a:solidFill>
                      <a:srgbClr val="000000"/>
                    </a:solidFill>
                    <a:latin typeface="PF Square Sans Pro" panose="02000506040000020004" pitchFamily="2" charset="0"/>
                    <a:cs typeface="Times New Roman" panose="02020603050405020304" pitchFamily="18" charset="0"/>
                  </a:rPr>
                  <a:t>ПЛАНИ РЕАЛІЗАЦІЇ </a:t>
                </a:r>
                <a:endParaRPr lang="uk-UA" altLang="uk-UA" sz="238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>
                  <a:defRPr/>
                </a:pPr>
                <a:r>
                  <a:rPr lang="uk-UA" altLang="uk-UA" sz="1786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Snip Same Side Corner Rectangle 31"/>
              <p:cNvSpPr/>
              <p:nvPr/>
            </p:nvSpPr>
            <p:spPr bwMode="auto">
              <a:xfrm>
                <a:off x="4589165" y="0"/>
                <a:ext cx="1624289" cy="580068"/>
              </a:xfrm>
              <a:prstGeom prst="snip2Same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102050" tIns="51028" rIns="102050" bIns="5102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uk-UA" altLang="uk-UA" sz="2381" dirty="0">
                    <a:solidFill>
                      <a:srgbClr val="000000"/>
                    </a:solidFill>
                    <a:latin typeface="PF Square Sans Pro" panose="02000506040000020004" pitchFamily="2" charset="0"/>
                    <a:cs typeface="Times New Roman" panose="02020603050405020304" pitchFamily="18" charset="0"/>
                  </a:rPr>
                  <a:t>Складові ПЛАНІВ РЕАЛІЗАЦІЇ </a:t>
                </a:r>
                <a:endParaRPr lang="uk-UA" altLang="uk-UA" sz="238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Snip Same Side Corner Rectangle 32"/>
              <p:cNvSpPr/>
              <p:nvPr/>
            </p:nvSpPr>
            <p:spPr bwMode="auto">
              <a:xfrm>
                <a:off x="6708938" y="0"/>
                <a:ext cx="1465274" cy="580068"/>
              </a:xfrm>
              <a:prstGeom prst="snip2Same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102050" tIns="51028" rIns="102050" bIns="51028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uk-UA" altLang="uk-UA" sz="2381" dirty="0">
                    <a:solidFill>
                      <a:srgbClr val="000000"/>
                    </a:solidFill>
                    <a:latin typeface="PF Square Sans Pro" panose="02000506040000020004" pitchFamily="2" charset="0"/>
                    <a:cs typeface="Times New Roman" panose="02020603050405020304" pitchFamily="18" charset="0"/>
                  </a:rPr>
                  <a:t>ДЖЕРЕЛА ФІНАНСУВАННЯ</a:t>
                </a:r>
                <a:endParaRPr lang="uk-UA" altLang="uk-UA" sz="238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7" name="Rectangle 47"/>
          <p:cNvSpPr/>
          <p:nvPr/>
        </p:nvSpPr>
        <p:spPr bwMode="auto">
          <a:xfrm>
            <a:off x="4891641" y="12171925"/>
            <a:ext cx="3379012" cy="1131922"/>
          </a:xfrm>
          <a:prstGeom prst="rect">
            <a:avLst/>
          </a:prstGeom>
          <a:solidFill>
            <a:srgbClr val="00B0F0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02050" tIns="51028" rIns="102050" bIns="5102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uk-UA" sz="2778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СТРАТЕГІЯ</a:t>
            </a:r>
          </a:p>
          <a:p>
            <a:pPr algn="ctr" eaLnBrk="1" hangingPunct="1">
              <a:defRPr/>
            </a:pPr>
            <a:r>
              <a:rPr lang="uk-UA" altLang="uk-UA" sz="2778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Громади</a:t>
            </a:r>
            <a:endParaRPr lang="uk-UA" altLang="uk-UA" sz="277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47"/>
          <p:cNvSpPr/>
          <p:nvPr/>
        </p:nvSpPr>
        <p:spPr bwMode="auto">
          <a:xfrm>
            <a:off x="9160179" y="12190279"/>
            <a:ext cx="3435538" cy="1145540"/>
          </a:xfrm>
          <a:prstGeom prst="rect">
            <a:avLst/>
          </a:prstGeom>
          <a:solidFill>
            <a:srgbClr val="00B0F0">
              <a:alpha val="8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02050" tIns="51028" rIns="102050" bIns="5102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uk-UA" sz="2778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ПЛАН  РЕАЛІЗАЦІЇ СТРАТЕГІЇ Громади</a:t>
            </a:r>
            <a:endParaRPr lang="uk-UA" altLang="uk-UA" sz="277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46"/>
          <p:cNvSpPr/>
          <p:nvPr/>
        </p:nvSpPr>
        <p:spPr bwMode="auto">
          <a:xfrm>
            <a:off x="14088918" y="12188766"/>
            <a:ext cx="3385039" cy="1135863"/>
          </a:xfrm>
          <a:prstGeom prst="rect">
            <a:avLst/>
          </a:prstGeom>
          <a:solidFill>
            <a:srgbClr val="00B0F0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02050" tIns="51028" rIns="102050" bIns="5102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uk-UA" sz="2778" dirty="0">
                <a:solidFill>
                  <a:schemeClr val="bg1"/>
                </a:solidFill>
                <a:latin typeface="PF Square Sans Pro" panose="02000506040000020004" pitchFamily="2" charset="0"/>
                <a:cs typeface="Times New Roman" panose="02020603050405020304" pitchFamily="18" charset="0"/>
              </a:rPr>
              <a:t>ПЛАН СЕР</a:t>
            </a:r>
            <a:endParaRPr lang="uk-UA" altLang="uk-UA" sz="277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46"/>
          <p:cNvSpPr/>
          <p:nvPr/>
        </p:nvSpPr>
        <p:spPr bwMode="auto">
          <a:xfrm>
            <a:off x="18985649" y="12147198"/>
            <a:ext cx="3376781" cy="1156648"/>
          </a:xfrm>
          <a:prstGeom prst="rect">
            <a:avLst/>
          </a:prstGeom>
          <a:solidFill>
            <a:srgbClr val="FF0000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02050" tIns="51028" rIns="102050" bIns="5102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uk-UA" sz="2778" dirty="0">
                <a:solidFill>
                  <a:schemeClr val="bg1"/>
                </a:solidFill>
                <a:latin typeface="PF Square Sans Pro" panose="02000506040000020004" pitchFamily="2" charset="0"/>
                <a:cs typeface="Times New Roman" panose="02020603050405020304" pitchFamily="18" charset="0"/>
              </a:rPr>
              <a:t>Проект Громади</a:t>
            </a:r>
            <a:endParaRPr lang="uk-UA" altLang="uk-UA" sz="277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05" y="12811642"/>
            <a:ext cx="5644796" cy="499967"/>
          </a:xfrm>
          <a:prstGeom prst="rect">
            <a:avLst/>
          </a:prstGeom>
        </p:spPr>
      </p:pic>
      <p:pic>
        <p:nvPicPr>
          <p:cNvPr id="41" name="Obraz 1">
            <a:extLst>
              <a:ext uri="{FF2B5EF4-FFF2-40B4-BE49-F238E27FC236}">
                <a16:creationId xmlns:a16="http://schemas.microsoft.com/office/drawing/2014/main" id="{91A52AF2-7C0B-46E8-A57A-D9C354775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13"/>
            <a:ext cx="4229100" cy="1630905"/>
          </a:xfrm>
          <a:prstGeom prst="rect">
            <a:avLst/>
          </a:prstGeom>
        </p:spPr>
      </p:pic>
      <p:pic>
        <p:nvPicPr>
          <p:cNvPr id="42" name="Obraz 2">
            <a:extLst>
              <a:ext uri="{FF2B5EF4-FFF2-40B4-BE49-F238E27FC236}">
                <a16:creationId xmlns:a16="http://schemas.microsoft.com/office/drawing/2014/main" id="{897D0283-6254-40B6-813C-4EB2016D2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3052" y="373085"/>
            <a:ext cx="3574272" cy="1191425"/>
          </a:xfrm>
          <a:prstGeom prst="rect">
            <a:avLst/>
          </a:prstGeom>
        </p:spPr>
      </p:pic>
      <p:pic>
        <p:nvPicPr>
          <p:cNvPr id="43" name="Obraz 5">
            <a:extLst>
              <a:ext uri="{FF2B5EF4-FFF2-40B4-BE49-F238E27FC236}">
                <a16:creationId xmlns:a16="http://schemas.microsoft.com/office/drawing/2014/main" id="{45FA85CB-9D9D-4804-A622-696FDF509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1085" y="-6799"/>
            <a:ext cx="2817774" cy="15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78361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2116_ xmlns="303901ef-6a22-4e55-9c80-e90043720da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7E52C018618B41A7229444032E1263" ma:contentTypeVersion="16" ma:contentTypeDescription="Create a new document." ma:contentTypeScope="" ma:versionID="102dde26d99944ab261690ad3f791513">
  <xsd:schema xmlns:xsd="http://www.w3.org/2001/XMLSchema" xmlns:xs="http://www.w3.org/2001/XMLSchema" xmlns:p="http://schemas.microsoft.com/office/2006/metadata/properties" xmlns:ns2="d41abd27-83e6-4a63-9017-5368a0c1b478" xmlns:ns3="303901ef-6a22-4e55-9c80-e90043720daf" targetNamespace="http://schemas.microsoft.com/office/2006/metadata/properties" ma:root="true" ma:fieldsID="a63769dce104decd316b0cf31f568236" ns2:_="" ns3:_="">
    <xsd:import namespace="d41abd27-83e6-4a63-9017-5368a0c1b478"/>
    <xsd:import namespace="303901ef-6a22-4e55-9c80-e90043720d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_x2116_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abd27-83e6-4a63-9017-5368a0c1b4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901ef-6a22-4e55-9c80-e90043720daf" elementFormDefault="qualified">
    <xsd:import namespace="http://schemas.microsoft.com/office/2006/documentManagement/types"/>
    <xsd:import namespace="http://schemas.microsoft.com/office/infopath/2007/PartnerControls"/>
    <xsd:element name="_x2116_" ma:index="12" nillable="true" ma:displayName="№" ma:internalName="_x2116_">
      <xsd:simpleType>
        <xsd:restriction base="dms:Number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B248B6-A383-49D4-806B-B1E13D3D5B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FB350B-5BB0-4149-AACA-FF592CEEF01C}">
  <ds:schemaRefs>
    <ds:schemaRef ds:uri="http://purl.org/dc/terms/"/>
    <ds:schemaRef ds:uri="303901ef-6a22-4e55-9c80-e90043720daf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d41abd27-83e6-4a63-9017-5368a0c1b47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55BDF1-BD1B-4DAA-82B7-E05EB9E795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abd27-83e6-4a63-9017-5368a0c1b478"/>
    <ds:schemaRef ds:uri="303901ef-6a22-4e55-9c80-e90043720d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1615</Words>
  <Application>Microsoft Office PowerPoint</Application>
  <PresentationFormat>Довільний</PresentationFormat>
  <Paragraphs>188</Paragraphs>
  <Slides>20</Slides>
  <Notes>8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2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Helvetica Neue</vt:lpstr>
      <vt:lpstr>Helvetica Neue Light</vt:lpstr>
      <vt:lpstr>Helvetica Neue Medium</vt:lpstr>
      <vt:lpstr>PF Square Sans Pro</vt:lpstr>
      <vt:lpstr>Times New Roman</vt:lpstr>
      <vt:lpstr>Wingdings</vt:lpstr>
      <vt:lpstr>White</vt:lpstr>
      <vt:lpstr>Office Theme</vt:lpstr>
      <vt:lpstr>think-cell Slide</vt:lpstr>
      <vt:lpstr> </vt:lpstr>
      <vt:lpstr>         Зустріч відбувається у рамках Програми «Децентралізація приносить кращі результати та ефективність» (DOBRE), що виконується міжнародною організацією Глобал Ком’юнітіз (Global Communities) та фінансується Агентством США з міжнародного розвитку (USAID).   </vt:lpstr>
      <vt:lpstr>СТРАТЕГІЯ РОЗВИТКУ - ЦЕ</vt:lpstr>
      <vt:lpstr>РІЗНІ МОДЕЛІ РОБОТИ НАД СТРАТЕГІЄЮ</vt:lpstr>
      <vt:lpstr>СТРАТЕГІЯ РОЗВИТКУ ПОВИННА</vt:lpstr>
      <vt:lpstr>Презентація PowerPoint</vt:lpstr>
      <vt:lpstr>ПОЛЬСЬКИЙ ДОСВІД</vt:lpstr>
      <vt:lpstr>ОСНОВНА НОРМАТИВНА БАЗА В УКРАЇНІ</vt:lpstr>
      <vt:lpstr>ДЕРЖАВНА ПОЛІТИКА РЕГІОНАЛЬНОГО ТА МІСЦЕВОГО РОЗВИТКУ</vt:lpstr>
      <vt:lpstr>ЕТАПИ ПРОЦЕСУ СТРАТЕГІЧНОГО УПРАВЛІННЯ</vt:lpstr>
      <vt:lpstr>РАМКОВА СТРУКТУРА СТРАТЕГІЇ</vt:lpstr>
      <vt:lpstr>СИСТЕМА ДЛЯ ОЦІНЮВАННЯ СТРАТЕГІЙ МІСЦЕВОГО РОЗВИТКУ ТГ </vt:lpstr>
      <vt:lpstr>МЕТОДИКА ОЦІНЮВАННЯ СТРАТЕГІЙ</vt:lpstr>
      <vt:lpstr>ЗАЛУЧЕННЯ ПАРТНЕРСТВ</vt:lpstr>
      <vt:lpstr>ЗАЛУЧЕННЯ БІЗНЕС-СЕРЕДОВИЩА</vt:lpstr>
      <vt:lpstr>КРИТЕРІЇ ОЦІНЮВАННЯ ПРОЄКТІВ</vt:lpstr>
      <vt:lpstr>РОЛЬ КОНСУЛЬТАНТІВ</vt:lpstr>
      <vt:lpstr>ІДЕНТИФІКАЦІЯ ЛЮДЕЙ ДЛЯ РОБОЧОЇ ГРУПИ З РОЗРОБКИ СТРАТЕГІЇ</vt:lpstr>
      <vt:lpstr>ДЯКУЄМО ЗА УВАГУ!</vt:lpstr>
      <vt:lpstr>                 Програма USAID DOBRE у Фейсбук: https://www.facebook.com/decentralizationisdobre  Програма DOBRE на сайті Українського кризового медіа центру: http://ucmc.org.ua/uk/decentralization/#news  Програма DOBRE на сайті Децентралізація: https://decentralization.gov.ua/news/tag/ekspertno-dobre  DOBRE Практики Youtube канал: https://www.youtube.com/channel/UCnktaySHbi92021PSzOgeBA/videos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Oleksandr Muratov</dc:creator>
  <cp:lastModifiedBy>MO_note1</cp:lastModifiedBy>
  <cp:revision>536</cp:revision>
  <dcterms:modified xsi:type="dcterms:W3CDTF">2024-02-09T09:03:06Z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0x010100E37E52C018618B41A7229444032E1263</vt:lpwstr>
  </property>
</Properties>
</file>